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0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99CCFF"/>
    <a:srgbClr val="FF9900"/>
    <a:srgbClr val="0000CC"/>
    <a:srgbClr val="BBE0E3"/>
    <a:srgbClr val="3399FF"/>
    <a:srgbClr val="00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96" autoAdjust="0"/>
    <p:restoredTop sz="94660"/>
  </p:normalViewPr>
  <p:slideViewPr>
    <p:cSldViewPr>
      <p:cViewPr>
        <p:scale>
          <a:sx n="75" d="100"/>
          <a:sy n="75" d="100"/>
        </p:scale>
        <p:origin x="-130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52727A74-3257-48D1-AECB-866BD30FB5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9915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C1ABC1DF-EC6F-4D8B-A480-8CA8674AD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0208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 bwMode="ltGray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61"/>
          <p:cNvGraphicFramePr>
            <a:graphicFrameLocks noChangeAspect="1"/>
          </p:cNvGraphicFramePr>
          <p:nvPr/>
        </p:nvGraphicFramePr>
        <p:xfrm>
          <a:off x="7380320" y="5922963"/>
          <a:ext cx="1763712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19" name="PhotoImpact" r:id="rId4" imgW="2869841" imgH="1523810" progId="">
                  <p:embed/>
                </p:oleObj>
              </mc:Choice>
              <mc:Fallback>
                <p:oleObj name="PhotoImpact" r:id="rId4" imgW="2869841" imgH="1523810" progId="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20" y="5922963"/>
                        <a:ext cx="1763712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bg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114925"/>
            <a:ext cx="7391400" cy="762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pic>
        <p:nvPicPr>
          <p:cNvPr id="7" name="Picture 11" descr="emosa whole logo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00042"/>
            <a:ext cx="2214546" cy="6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 userDrawn="1"/>
        </p:nvSpPr>
        <p:spPr>
          <a:xfrm>
            <a:off x="428628" y="-71462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1338" y="44450"/>
            <a:ext cx="2144712" cy="63563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281738" cy="63563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標題及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713" y="44450"/>
            <a:ext cx="7272337" cy="563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8229600" cy="26336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3767138"/>
            <a:ext cx="8229600" cy="26336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9"/>
          <p:cNvGraphicFramePr>
            <a:graphicFrameLocks noChangeAspect="1"/>
          </p:cNvGraphicFramePr>
          <p:nvPr/>
        </p:nvGraphicFramePr>
        <p:xfrm>
          <a:off x="0" y="0"/>
          <a:ext cx="91440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Impact" r:id="rId15" imgW="9733333" imgH="1219048" progId="">
                  <p:embed/>
                </p:oleObj>
              </mc:Choice>
              <mc:Fallback>
                <p:oleObj name="PhotoImpact" r:id="rId15" imgW="9733333" imgH="1219048" progId="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987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403350" y="44450"/>
            <a:ext cx="76327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3500430" y="6453212"/>
            <a:ext cx="2133600" cy="4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21A1750D-7F2B-456C-9CF3-4FB60DD307A7}" type="slidenum">
              <a:rPr kumimoji="0" lang="zh-TW" altLang="en-US" sz="1400">
                <a:solidFill>
                  <a:srgbClr val="0033CC"/>
                </a:solidFill>
                <a:ea typeface="新細明體" pitchFamily="18" charset="-120"/>
              </a:rPr>
              <a:pPr algn="ctr">
                <a:defRPr/>
              </a:pPr>
              <a:t>‹#›</a:t>
            </a:fld>
            <a:endParaRPr kumimoji="0" lang="en-US" altLang="zh-TW" sz="1400" dirty="0">
              <a:solidFill>
                <a:srgbClr val="0033CC"/>
              </a:solidFill>
              <a:ea typeface="新細明體" pitchFamily="18" charset="-120"/>
            </a:endParaRPr>
          </a:p>
        </p:txBody>
      </p:sp>
      <p:pic>
        <p:nvPicPr>
          <p:cNvPr id="8" name="Picture 11" descr="emosa whole 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500958" y="6412199"/>
            <a:ext cx="1643042" cy="44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 userDrawn="1"/>
        </p:nvSpPr>
        <p:spPr>
          <a:xfrm>
            <a:off x="0" y="-24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  <p:sp>
        <p:nvSpPr>
          <p:cNvPr id="10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tx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5"/>
          <p:cNvSpPr txBox="1">
            <a:spLocks noChangeArrowheads="1"/>
          </p:cNvSpPr>
          <p:nvPr/>
        </p:nvSpPr>
        <p:spPr bwMode="auto">
          <a:xfrm>
            <a:off x="476443" y="904812"/>
            <a:ext cx="4239745" cy="40011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</a:rPr>
              <a:t>雲端</a:t>
            </a:r>
            <a:r>
              <a:rPr lang="zh-TW" altLang="en-US" b="1" dirty="0" smtClean="0">
                <a:solidFill>
                  <a:schemeClr val="bg1"/>
                </a:solidFill>
              </a:rPr>
              <a:t>企業通訊錄自動同步服務</a:t>
            </a:r>
            <a:endParaRPr kumimoji="1" lang="zh-TW" altLang="en-US" b="1" dirty="0">
              <a:solidFill>
                <a:schemeClr val="bg1"/>
              </a:solidFill>
            </a:endParaRPr>
          </a:p>
        </p:txBody>
      </p:sp>
      <p:sp>
        <p:nvSpPr>
          <p:cNvPr id="9" name="標題 83"/>
          <p:cNvSpPr>
            <a:spLocks noGrp="1"/>
          </p:cNvSpPr>
          <p:nvPr>
            <p:ph type="title"/>
          </p:nvPr>
        </p:nvSpPr>
        <p:spPr>
          <a:xfrm>
            <a:off x="1403350" y="44450"/>
            <a:ext cx="7632700" cy="563563"/>
          </a:xfrm>
        </p:spPr>
        <p:txBody>
          <a:bodyPr/>
          <a:lstStyle/>
          <a:p>
            <a:r>
              <a:rPr lang="en-US" altLang="zh-TW" dirty="0" smtClean="0"/>
              <a:t>MOSA</a:t>
            </a:r>
            <a:r>
              <a:rPr lang="zh-TW" altLang="en-US" dirty="0" smtClean="0"/>
              <a:t> </a:t>
            </a:r>
            <a:r>
              <a:rPr lang="en-US" altLang="zh-TW" dirty="0" smtClean="0"/>
              <a:t>IPPBX</a:t>
            </a:r>
            <a:r>
              <a:rPr lang="zh-TW" altLang="en-US" dirty="0" smtClean="0"/>
              <a:t>的優勢</a:t>
            </a:r>
            <a:endParaRPr lang="zh-TW" altLang="en-US" dirty="0"/>
          </a:p>
        </p:txBody>
      </p:sp>
      <p:pic>
        <p:nvPicPr>
          <p:cNvPr id="12" name="Picture 7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20070"/>
            <a:ext cx="357190" cy="65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3702088" y="2914280"/>
            <a:ext cx="1500198" cy="1000131"/>
            <a:chOff x="3470" y="1945"/>
            <a:chExt cx="1316" cy="680"/>
          </a:xfrm>
        </p:grpSpPr>
        <p:sp>
          <p:nvSpPr>
            <p:cNvPr id="21" name="Freeform 28"/>
            <p:cNvSpPr>
              <a:spLocks/>
            </p:cNvSpPr>
            <p:nvPr/>
          </p:nvSpPr>
          <p:spPr bwMode="auto">
            <a:xfrm>
              <a:off x="3470" y="1945"/>
              <a:ext cx="1316" cy="680"/>
            </a:xfrm>
            <a:custGeom>
              <a:avLst/>
              <a:gdLst>
                <a:gd name="T0" fmla="*/ 1468389 w 1250"/>
                <a:gd name="T1" fmla="*/ 1413 h 693"/>
                <a:gd name="T2" fmla="*/ 743002 w 1250"/>
                <a:gd name="T3" fmla="*/ 1551 h 693"/>
                <a:gd name="T4" fmla="*/ 224364 w 1250"/>
                <a:gd name="T5" fmla="*/ 1786 h 693"/>
                <a:gd name="T6" fmla="*/ 1 w 1250"/>
                <a:gd name="T7" fmla="*/ 2051 h 693"/>
                <a:gd name="T8" fmla="*/ 42372 w 1250"/>
                <a:gd name="T9" fmla="*/ 2283 h 693"/>
                <a:gd name="T10" fmla="*/ 199925 w 1250"/>
                <a:gd name="T11" fmla="*/ 2420 h 693"/>
                <a:gd name="T12" fmla="*/ 641263 w 1250"/>
                <a:gd name="T13" fmla="*/ 2613 h 693"/>
                <a:gd name="T14" fmla="*/ 1483688 w 1250"/>
                <a:gd name="T15" fmla="*/ 2825 h 693"/>
                <a:gd name="T16" fmla="*/ 2568036 w 1250"/>
                <a:gd name="T17" fmla="*/ 2939 h 693"/>
                <a:gd name="T18" fmla="*/ 3349887 w 1250"/>
                <a:gd name="T19" fmla="*/ 3032 h 693"/>
                <a:gd name="T20" fmla="*/ 3867852 w 1250"/>
                <a:gd name="T21" fmla="*/ 3193 h 693"/>
                <a:gd name="T22" fmla="*/ 4567582 w 1250"/>
                <a:gd name="T23" fmla="*/ 3334 h 693"/>
                <a:gd name="T24" fmla="*/ 5357775 w 1250"/>
                <a:gd name="T25" fmla="*/ 3403 h 693"/>
                <a:gd name="T26" fmla="*/ 6264800 w 1250"/>
                <a:gd name="T27" fmla="*/ 3388 h 693"/>
                <a:gd name="T28" fmla="*/ 7175248 w 1250"/>
                <a:gd name="T29" fmla="*/ 3310 h 693"/>
                <a:gd name="T30" fmla="*/ 7840356 w 1250"/>
                <a:gd name="T31" fmla="*/ 3333 h 693"/>
                <a:gd name="T32" fmla="*/ 8618906 w 1250"/>
                <a:gd name="T33" fmla="*/ 3471 h 693"/>
                <a:gd name="T34" fmla="*/ 9566685 w 1250"/>
                <a:gd name="T35" fmla="*/ 3536 h 693"/>
                <a:gd name="T36" fmla="*/ 10537467 w 1250"/>
                <a:gd name="T37" fmla="*/ 3528 h 693"/>
                <a:gd name="T38" fmla="*/ 11889219 w 1250"/>
                <a:gd name="T39" fmla="*/ 3387 h 693"/>
                <a:gd name="T40" fmla="*/ 13146810 w 1250"/>
                <a:gd name="T41" fmla="*/ 3078 h 693"/>
                <a:gd name="T42" fmla="*/ 13631485 w 1250"/>
                <a:gd name="T43" fmla="*/ 2881 h 693"/>
                <a:gd name="T44" fmla="*/ 15127016 w 1250"/>
                <a:gd name="T45" fmla="*/ 2762 h 693"/>
                <a:gd name="T46" fmla="*/ 16133029 w 1250"/>
                <a:gd name="T47" fmla="*/ 2558 h 693"/>
                <a:gd name="T48" fmla="*/ 16682490 w 1250"/>
                <a:gd name="T49" fmla="*/ 2301 h 693"/>
                <a:gd name="T50" fmla="*/ 16759529 w 1250"/>
                <a:gd name="T51" fmla="*/ 2164 h 693"/>
                <a:gd name="T52" fmla="*/ 16787382 w 1250"/>
                <a:gd name="T53" fmla="*/ 2025 h 693"/>
                <a:gd name="T54" fmla="*/ 16559413 w 1250"/>
                <a:gd name="T55" fmla="*/ 1782 h 693"/>
                <a:gd name="T56" fmla="*/ 16193881 w 1250"/>
                <a:gd name="T57" fmla="*/ 1571 h 693"/>
                <a:gd name="T58" fmla="*/ 15658520 w 1250"/>
                <a:gd name="T59" fmla="*/ 1418 h 693"/>
                <a:gd name="T60" fmla="*/ 15059822 w 1250"/>
                <a:gd name="T61" fmla="*/ 1199 h 693"/>
                <a:gd name="T62" fmla="*/ 15074502 w 1250"/>
                <a:gd name="T63" fmla="*/ 1023 h 693"/>
                <a:gd name="T64" fmla="*/ 14864018 w 1250"/>
                <a:gd name="T65" fmla="*/ 816 h 693"/>
                <a:gd name="T66" fmla="*/ 14325768 w 1250"/>
                <a:gd name="T67" fmla="*/ 573 h 693"/>
                <a:gd name="T68" fmla="*/ 13540717 w 1250"/>
                <a:gd name="T69" fmla="*/ 403 h 693"/>
                <a:gd name="T70" fmla="*/ 12563609 w 1250"/>
                <a:gd name="T71" fmla="*/ 343 h 693"/>
                <a:gd name="T72" fmla="*/ 11460696 w 1250"/>
                <a:gd name="T73" fmla="*/ 437 h 693"/>
                <a:gd name="T74" fmla="*/ 10879559 w 1250"/>
                <a:gd name="T75" fmla="*/ 253 h 693"/>
                <a:gd name="T76" fmla="*/ 10110628 w 1250"/>
                <a:gd name="T77" fmla="*/ 116 h 693"/>
                <a:gd name="T78" fmla="*/ 8305285 w 1250"/>
                <a:gd name="T79" fmla="*/ 0 h 693"/>
                <a:gd name="T80" fmla="*/ 6383337 w 1250"/>
                <a:gd name="T81" fmla="*/ 109 h 693"/>
                <a:gd name="T82" fmla="*/ 5635318 w 1250"/>
                <a:gd name="T83" fmla="*/ 262 h 693"/>
                <a:gd name="T84" fmla="*/ 5115075 w 1250"/>
                <a:gd name="T85" fmla="*/ 453 h 693"/>
                <a:gd name="T86" fmla="*/ 3891647 w 1250"/>
                <a:gd name="T87" fmla="*/ 415 h 693"/>
                <a:gd name="T88" fmla="*/ 2978314 w 1250"/>
                <a:gd name="T89" fmla="*/ 519 h 693"/>
                <a:gd name="T90" fmla="*/ 2292268 w 1250"/>
                <a:gd name="T91" fmla="*/ 738 h 693"/>
                <a:gd name="T92" fmla="*/ 1897069 w 1250"/>
                <a:gd name="T93" fmla="*/ 1010 h 693"/>
                <a:gd name="T94" fmla="*/ 1839929 w 1250"/>
                <a:gd name="T95" fmla="*/ 1223 h 693"/>
                <a:gd name="T96" fmla="*/ 1908616 w 1250"/>
                <a:gd name="T97" fmla="*/ 1376 h 69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50"/>
                <a:gd name="T148" fmla="*/ 0 h 693"/>
                <a:gd name="T149" fmla="*/ 1250 w 1250"/>
                <a:gd name="T150" fmla="*/ 693 h 69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50" h="693">
                  <a:moveTo>
                    <a:pt x="142" y="271"/>
                  </a:moveTo>
                  <a:lnTo>
                    <a:pt x="109" y="276"/>
                  </a:lnTo>
                  <a:lnTo>
                    <a:pt x="81" y="291"/>
                  </a:lnTo>
                  <a:lnTo>
                    <a:pt x="55" y="305"/>
                  </a:lnTo>
                  <a:lnTo>
                    <a:pt x="34" y="328"/>
                  </a:lnTo>
                  <a:lnTo>
                    <a:pt x="16" y="349"/>
                  </a:lnTo>
                  <a:lnTo>
                    <a:pt x="5" y="374"/>
                  </a:lnTo>
                  <a:lnTo>
                    <a:pt x="1" y="401"/>
                  </a:lnTo>
                  <a:lnTo>
                    <a:pt x="0" y="433"/>
                  </a:lnTo>
                  <a:lnTo>
                    <a:pt x="3" y="448"/>
                  </a:lnTo>
                  <a:lnTo>
                    <a:pt x="7" y="460"/>
                  </a:lnTo>
                  <a:lnTo>
                    <a:pt x="15" y="474"/>
                  </a:lnTo>
                  <a:lnTo>
                    <a:pt x="22" y="490"/>
                  </a:lnTo>
                  <a:lnTo>
                    <a:pt x="47" y="512"/>
                  </a:lnTo>
                  <a:lnTo>
                    <a:pt x="75" y="535"/>
                  </a:lnTo>
                  <a:lnTo>
                    <a:pt x="110" y="552"/>
                  </a:lnTo>
                  <a:lnTo>
                    <a:pt x="150" y="567"/>
                  </a:lnTo>
                  <a:lnTo>
                    <a:pt x="191" y="574"/>
                  </a:lnTo>
                  <a:lnTo>
                    <a:pt x="232" y="575"/>
                  </a:lnTo>
                  <a:lnTo>
                    <a:pt x="249" y="593"/>
                  </a:lnTo>
                  <a:lnTo>
                    <a:pt x="267" y="614"/>
                  </a:lnTo>
                  <a:lnTo>
                    <a:pt x="288" y="626"/>
                  </a:lnTo>
                  <a:lnTo>
                    <a:pt x="312" y="641"/>
                  </a:lnTo>
                  <a:lnTo>
                    <a:pt x="339" y="653"/>
                  </a:lnTo>
                  <a:lnTo>
                    <a:pt x="366" y="660"/>
                  </a:lnTo>
                  <a:lnTo>
                    <a:pt x="398" y="665"/>
                  </a:lnTo>
                  <a:lnTo>
                    <a:pt x="432" y="666"/>
                  </a:lnTo>
                  <a:lnTo>
                    <a:pt x="466" y="663"/>
                  </a:lnTo>
                  <a:lnTo>
                    <a:pt x="501" y="659"/>
                  </a:lnTo>
                  <a:lnTo>
                    <a:pt x="533" y="648"/>
                  </a:lnTo>
                  <a:lnTo>
                    <a:pt x="561" y="635"/>
                  </a:lnTo>
                  <a:lnTo>
                    <a:pt x="584" y="652"/>
                  </a:lnTo>
                  <a:lnTo>
                    <a:pt x="611" y="666"/>
                  </a:lnTo>
                  <a:lnTo>
                    <a:pt x="641" y="679"/>
                  </a:lnTo>
                  <a:lnTo>
                    <a:pt x="675" y="686"/>
                  </a:lnTo>
                  <a:lnTo>
                    <a:pt x="711" y="691"/>
                  </a:lnTo>
                  <a:lnTo>
                    <a:pt x="747" y="692"/>
                  </a:lnTo>
                  <a:lnTo>
                    <a:pt x="784" y="690"/>
                  </a:lnTo>
                  <a:lnTo>
                    <a:pt x="824" y="683"/>
                  </a:lnTo>
                  <a:lnTo>
                    <a:pt x="884" y="662"/>
                  </a:lnTo>
                  <a:lnTo>
                    <a:pt x="936" y="636"/>
                  </a:lnTo>
                  <a:lnTo>
                    <a:pt x="978" y="602"/>
                  </a:lnTo>
                  <a:lnTo>
                    <a:pt x="999" y="585"/>
                  </a:lnTo>
                  <a:lnTo>
                    <a:pt x="1014" y="564"/>
                  </a:lnTo>
                  <a:lnTo>
                    <a:pt x="1075" y="556"/>
                  </a:lnTo>
                  <a:lnTo>
                    <a:pt x="1125" y="539"/>
                  </a:lnTo>
                  <a:lnTo>
                    <a:pt x="1167" y="522"/>
                  </a:lnTo>
                  <a:lnTo>
                    <a:pt x="1200" y="500"/>
                  </a:lnTo>
                  <a:lnTo>
                    <a:pt x="1223" y="477"/>
                  </a:lnTo>
                  <a:lnTo>
                    <a:pt x="1241" y="449"/>
                  </a:lnTo>
                  <a:lnTo>
                    <a:pt x="1243" y="437"/>
                  </a:lnTo>
                  <a:lnTo>
                    <a:pt x="1247" y="423"/>
                  </a:lnTo>
                  <a:lnTo>
                    <a:pt x="1249" y="412"/>
                  </a:lnTo>
                  <a:lnTo>
                    <a:pt x="1248" y="396"/>
                  </a:lnTo>
                  <a:lnTo>
                    <a:pt x="1244" y="370"/>
                  </a:lnTo>
                  <a:lnTo>
                    <a:pt x="1232" y="348"/>
                  </a:lnTo>
                  <a:lnTo>
                    <a:pt x="1220" y="327"/>
                  </a:lnTo>
                  <a:lnTo>
                    <a:pt x="1205" y="307"/>
                  </a:lnTo>
                  <a:lnTo>
                    <a:pt x="1187" y="290"/>
                  </a:lnTo>
                  <a:lnTo>
                    <a:pt x="1165" y="278"/>
                  </a:lnTo>
                  <a:lnTo>
                    <a:pt x="1116" y="255"/>
                  </a:lnTo>
                  <a:lnTo>
                    <a:pt x="1120" y="235"/>
                  </a:lnTo>
                  <a:lnTo>
                    <a:pt x="1121" y="216"/>
                  </a:lnTo>
                  <a:lnTo>
                    <a:pt x="1121" y="200"/>
                  </a:lnTo>
                  <a:lnTo>
                    <a:pt x="1115" y="188"/>
                  </a:lnTo>
                  <a:lnTo>
                    <a:pt x="1106" y="160"/>
                  </a:lnTo>
                  <a:lnTo>
                    <a:pt x="1088" y="134"/>
                  </a:lnTo>
                  <a:lnTo>
                    <a:pt x="1066" y="112"/>
                  </a:lnTo>
                  <a:lnTo>
                    <a:pt x="1036" y="92"/>
                  </a:lnTo>
                  <a:lnTo>
                    <a:pt x="1008" y="79"/>
                  </a:lnTo>
                  <a:lnTo>
                    <a:pt x="972" y="70"/>
                  </a:lnTo>
                  <a:lnTo>
                    <a:pt x="935" y="67"/>
                  </a:lnTo>
                  <a:lnTo>
                    <a:pt x="890" y="71"/>
                  </a:lnTo>
                  <a:lnTo>
                    <a:pt x="852" y="86"/>
                  </a:lnTo>
                  <a:lnTo>
                    <a:pt x="831" y="65"/>
                  </a:lnTo>
                  <a:lnTo>
                    <a:pt x="809" y="49"/>
                  </a:lnTo>
                  <a:lnTo>
                    <a:pt x="782" y="36"/>
                  </a:lnTo>
                  <a:lnTo>
                    <a:pt x="752" y="24"/>
                  </a:lnTo>
                  <a:lnTo>
                    <a:pt x="691" y="6"/>
                  </a:lnTo>
                  <a:lnTo>
                    <a:pt x="618" y="0"/>
                  </a:lnTo>
                  <a:lnTo>
                    <a:pt x="541" y="7"/>
                  </a:lnTo>
                  <a:lnTo>
                    <a:pt x="474" y="22"/>
                  </a:lnTo>
                  <a:lnTo>
                    <a:pt x="446" y="37"/>
                  </a:lnTo>
                  <a:lnTo>
                    <a:pt x="418" y="52"/>
                  </a:lnTo>
                  <a:lnTo>
                    <a:pt x="397" y="70"/>
                  </a:lnTo>
                  <a:lnTo>
                    <a:pt x="380" y="89"/>
                  </a:lnTo>
                  <a:lnTo>
                    <a:pt x="336" y="80"/>
                  </a:lnTo>
                  <a:lnTo>
                    <a:pt x="289" y="82"/>
                  </a:lnTo>
                  <a:lnTo>
                    <a:pt x="253" y="91"/>
                  </a:lnTo>
                  <a:lnTo>
                    <a:pt x="221" y="102"/>
                  </a:lnTo>
                  <a:lnTo>
                    <a:pt x="193" y="120"/>
                  </a:lnTo>
                  <a:lnTo>
                    <a:pt x="170" y="145"/>
                  </a:lnTo>
                  <a:lnTo>
                    <a:pt x="154" y="168"/>
                  </a:lnTo>
                  <a:lnTo>
                    <a:pt x="141" y="197"/>
                  </a:lnTo>
                  <a:lnTo>
                    <a:pt x="138" y="224"/>
                  </a:lnTo>
                  <a:lnTo>
                    <a:pt x="137" y="240"/>
                  </a:lnTo>
                  <a:lnTo>
                    <a:pt x="139" y="255"/>
                  </a:lnTo>
                  <a:lnTo>
                    <a:pt x="142" y="269"/>
                  </a:lnTo>
                  <a:lnTo>
                    <a:pt x="142" y="271"/>
                  </a:lnTo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006699"/>
                </a:gs>
              </a:gsLst>
              <a:lin ang="2700000" scaled="1"/>
            </a:gradFill>
            <a:ln w="9525" cap="rnd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zh-TW" altLang="en-US">
                <a:latin typeface="+mn-lt"/>
                <a:ea typeface="+mn-ea"/>
              </a:endParaRPr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617" y="2158"/>
              <a:ext cx="1055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Arial" pitchFamily="34" charset="0"/>
                </a:rPr>
                <a:t>Internet</a:t>
              </a:r>
            </a:p>
          </p:txBody>
        </p:sp>
      </p:grpSp>
      <p:sp>
        <p:nvSpPr>
          <p:cNvPr id="32" name="Text Box 302"/>
          <p:cNvSpPr txBox="1">
            <a:spLocks noChangeArrowheads="1"/>
          </p:cNvSpPr>
          <p:nvPr/>
        </p:nvSpPr>
        <p:spPr bwMode="auto">
          <a:xfrm>
            <a:off x="2771973" y="5410058"/>
            <a:ext cx="1223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TW" sz="1200" b="1" dirty="0" smtClean="0"/>
              <a:t>Android </a:t>
            </a:r>
            <a:r>
              <a:rPr lang="zh-TW" altLang="en-US" sz="1200" b="1" dirty="0" smtClean="0"/>
              <a:t>手機</a:t>
            </a:r>
            <a:endParaRPr lang="zh-TW" altLang="en-US" sz="1200" b="1" dirty="0"/>
          </a:p>
        </p:txBody>
      </p:sp>
      <p:pic>
        <p:nvPicPr>
          <p:cNvPr id="35" name="Picture 7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2556" y="4720070"/>
            <a:ext cx="357190" cy="65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7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4907" y="4720070"/>
            <a:ext cx="357190" cy="65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7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5039" y="4720070"/>
            <a:ext cx="357190" cy="65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238" y="3857947"/>
            <a:ext cx="775898" cy="1017376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960609"/>
              </p:ext>
            </p:extLst>
          </p:nvPr>
        </p:nvGraphicFramePr>
        <p:xfrm>
          <a:off x="550107" y="1572579"/>
          <a:ext cx="8229599" cy="620037"/>
        </p:xfrm>
        <a:graphic>
          <a:graphicData uri="http://schemas.openxmlformats.org/drawingml/2006/table">
            <a:tbl>
              <a:tblPr/>
              <a:tblGrid>
                <a:gridCol w="851446"/>
                <a:gridCol w="863967"/>
                <a:gridCol w="1314733"/>
                <a:gridCol w="1064307"/>
                <a:gridCol w="1339775"/>
                <a:gridCol w="1264647"/>
                <a:gridCol w="1530724"/>
              </a:tblGrid>
              <a:tr h="2066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Name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Given Name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Group Membership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E-mail 1 - Type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E-mail 1 - Value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Phone 1 - Value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Organization 1 - Name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洪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X_Rex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洪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X_Rex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* My Contacts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* 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rex@emosa.com.tw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02-22642208#517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網鈦科技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蔡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X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婷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_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Ivy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蔡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X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婷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_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Ivy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* My Contacts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* 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ivy@emosa.com.tw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02-22642208#516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網鈦科技</a:t>
                      </a:r>
                    </a:p>
                  </a:txBody>
                  <a:tcPr marL="9395" marR="9395" marT="9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Text Box 302"/>
          <p:cNvSpPr txBox="1">
            <a:spLocks noChangeArrowheads="1"/>
          </p:cNvSpPr>
          <p:nvPr/>
        </p:nvSpPr>
        <p:spPr bwMode="auto">
          <a:xfrm>
            <a:off x="4716189" y="5386610"/>
            <a:ext cx="1223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TW" sz="1200" b="1" dirty="0" err="1" smtClean="0"/>
              <a:t>iOS</a:t>
            </a:r>
            <a:r>
              <a:rPr lang="en-US" altLang="zh-TW" sz="1200" b="1" dirty="0" smtClean="0"/>
              <a:t> </a:t>
            </a:r>
            <a:r>
              <a:rPr lang="zh-TW" altLang="en-US" sz="1200" b="1" dirty="0" smtClean="0"/>
              <a:t>手機</a:t>
            </a:r>
            <a:endParaRPr lang="zh-TW" altLang="en-US" sz="1200" b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98" y="3071236"/>
            <a:ext cx="971550" cy="971550"/>
          </a:xfrm>
          <a:prstGeom prst="rect">
            <a:avLst/>
          </a:prstGeom>
        </p:spPr>
      </p:pic>
      <p:pic>
        <p:nvPicPr>
          <p:cNvPr id="41" name="圖片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454" y="3071236"/>
            <a:ext cx="971550" cy="971550"/>
          </a:xfrm>
          <a:prstGeom prst="rect">
            <a:avLst/>
          </a:prstGeom>
        </p:spPr>
      </p:pic>
      <p:sp>
        <p:nvSpPr>
          <p:cNvPr id="42" name="向右箭號 41"/>
          <p:cNvSpPr/>
          <p:nvPr/>
        </p:nvSpPr>
        <p:spPr bwMode="auto">
          <a:xfrm rot="5400000">
            <a:off x="3729848" y="2342776"/>
            <a:ext cx="571504" cy="571504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向右箭號 42"/>
          <p:cNvSpPr/>
          <p:nvPr/>
        </p:nvSpPr>
        <p:spPr bwMode="auto">
          <a:xfrm rot="5400000">
            <a:off x="4587104" y="2342776"/>
            <a:ext cx="571504" cy="571504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894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cdb2004192l">
  <a:themeElements>
    <a:clrScheme name="cdb2004192l 3">
      <a:dk1>
        <a:srgbClr val="000000"/>
      </a:dk1>
      <a:lt1>
        <a:srgbClr val="FFFFFF"/>
      </a:lt1>
      <a:dk2>
        <a:srgbClr val="1D1F6F"/>
      </a:dk2>
      <a:lt2>
        <a:srgbClr val="C0C0C0"/>
      </a:lt2>
      <a:accent1>
        <a:srgbClr val="4987E3"/>
      </a:accent1>
      <a:accent2>
        <a:srgbClr val="D9520F"/>
      </a:accent2>
      <a:accent3>
        <a:srgbClr val="FFFFFF"/>
      </a:accent3>
      <a:accent4>
        <a:srgbClr val="000000"/>
      </a:accent4>
      <a:accent5>
        <a:srgbClr val="B1C3EF"/>
      </a:accent5>
      <a:accent6>
        <a:srgbClr val="C4490C"/>
      </a:accent6>
      <a:hlink>
        <a:srgbClr val="36A1B6"/>
      </a:hlink>
      <a:folHlink>
        <a:srgbClr val="9CC769"/>
      </a:folHlink>
    </a:clrScheme>
    <a:fontScheme name="cdb2004192l">
      <a:majorFont>
        <a:latin typeface="Arial"/>
        <a:ea typeface="微軟正黑體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92l 1">
        <a:dk1>
          <a:srgbClr val="000000"/>
        </a:dk1>
        <a:lt1>
          <a:srgbClr val="FFFFFF"/>
        </a:lt1>
        <a:dk2>
          <a:srgbClr val="135377"/>
        </a:dk2>
        <a:lt2>
          <a:srgbClr val="969696"/>
        </a:lt2>
        <a:accent1>
          <a:srgbClr val="2AA08A"/>
        </a:accent1>
        <a:accent2>
          <a:srgbClr val="9C88E6"/>
        </a:accent2>
        <a:accent3>
          <a:srgbClr val="FFFFFF"/>
        </a:accent3>
        <a:accent4>
          <a:srgbClr val="000000"/>
        </a:accent4>
        <a:accent5>
          <a:srgbClr val="ACCDC4"/>
        </a:accent5>
        <a:accent6>
          <a:srgbClr val="8D7BD0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117AC1"/>
        </a:accent1>
        <a:accent2>
          <a:srgbClr val="38B890"/>
        </a:accent2>
        <a:accent3>
          <a:srgbClr val="FFFFFF"/>
        </a:accent3>
        <a:accent4>
          <a:srgbClr val="000000"/>
        </a:accent4>
        <a:accent5>
          <a:srgbClr val="AABEDD"/>
        </a:accent5>
        <a:accent6>
          <a:srgbClr val="32A682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3">
        <a:dk1>
          <a:srgbClr val="000000"/>
        </a:dk1>
        <a:lt1>
          <a:srgbClr val="FFFFFF"/>
        </a:lt1>
        <a:dk2>
          <a:srgbClr val="1D1F6F"/>
        </a:dk2>
        <a:lt2>
          <a:srgbClr val="C0C0C0"/>
        </a:lt2>
        <a:accent1>
          <a:srgbClr val="4987E3"/>
        </a:accent1>
        <a:accent2>
          <a:srgbClr val="D9520F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C4490C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cdb2004192l</Template>
  <TotalTime>48510</TotalTime>
  <Words>68</Words>
  <Application>Microsoft Office PowerPoint</Application>
  <PresentationFormat>如螢幕大小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cdb2004192l</vt:lpstr>
      <vt:lpstr>PhotoImpact</vt:lpstr>
      <vt:lpstr>MOSA IPPBX的優勢</vt:lpstr>
    </vt:vector>
  </TitlesOfParts>
  <Company>VODTEL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MOSA IP-PBX 企業網路通訊一碼通方案</dc:title>
  <dc:creator>Ryan Lo</dc:creator>
  <cp:lastModifiedBy>Windows User</cp:lastModifiedBy>
  <cp:revision>362</cp:revision>
  <dcterms:created xsi:type="dcterms:W3CDTF">2012-03-20T01:51:44Z</dcterms:created>
  <dcterms:modified xsi:type="dcterms:W3CDTF">2015-11-14T14:52:57Z</dcterms:modified>
</cp:coreProperties>
</file>