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77" r:id="rId2"/>
    <p:sldId id="77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99CCFF"/>
    <a:srgbClr val="FF9900"/>
    <a:srgbClr val="0000CC"/>
    <a:srgbClr val="BBE0E3"/>
    <a:srgbClr val="3399FF"/>
    <a:srgbClr val="0099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96" autoAdjust="0"/>
    <p:restoredTop sz="94660"/>
  </p:normalViewPr>
  <p:slideViewPr>
    <p:cSldViewPr>
      <p:cViewPr>
        <p:scale>
          <a:sx n="75" d="100"/>
          <a:sy n="75" d="100"/>
        </p:scale>
        <p:origin x="-1099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52727A74-3257-48D1-AECB-866BD30FB5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7187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C1ABC1DF-EC6F-4D8B-A480-8CA8674AD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3689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40964" name="投影片編號版面配置區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2709B5F-2A8C-4BEE-9410-11DB284E6162}" type="slidenum">
              <a:rPr kumimoji="0" lang="zh-TW" altLang="en-US" sz="1200">
                <a:latin typeface="Arial" pitchFamily="34" charset="0"/>
                <a:ea typeface="+mn-ea"/>
              </a:rPr>
              <a:pPr algn="r">
                <a:defRPr/>
              </a:pPr>
              <a:t>1</a:t>
            </a:fld>
            <a:endParaRPr kumimoji="0" lang="en-US" altLang="zh-TW" sz="1200">
              <a:latin typeface="Arial" pitchFamily="34" charset="0"/>
              <a:ea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40964" name="投影片編號版面配置區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E44073D-905D-414D-BE1B-7F256C2CC233}" type="slidenum">
              <a:rPr kumimoji="0" lang="zh-TW" altLang="en-US" sz="1200">
                <a:latin typeface="Arial" pitchFamily="34" charset="0"/>
                <a:ea typeface="+mn-ea"/>
              </a:rPr>
              <a:pPr algn="r">
                <a:defRPr/>
              </a:pPr>
              <a:t>2</a:t>
            </a:fld>
            <a:endParaRPr kumimoji="0" lang="en-US" altLang="zh-TW" sz="1200">
              <a:latin typeface="Arial" pitchFamily="34" charset="0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 bwMode="ltGray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1"/>
          <p:cNvGraphicFramePr>
            <a:graphicFrameLocks noChangeAspect="1"/>
          </p:cNvGraphicFramePr>
          <p:nvPr/>
        </p:nvGraphicFramePr>
        <p:xfrm>
          <a:off x="7380320" y="5922963"/>
          <a:ext cx="1763712" cy="935037"/>
        </p:xfrm>
        <a:graphic>
          <a:graphicData uri="http://schemas.openxmlformats.org/presentationml/2006/ole">
            <p:oleObj spid="_x0000_s162824" name="PhotoImpact" r:id="rId4" imgW="2869841" imgH="1523810" progId="PI3.Image">
              <p:embed/>
            </p:oleObj>
          </a:graphicData>
        </a:graphic>
      </p:graphicFrame>
      <p:sp>
        <p:nvSpPr>
          <p:cNvPr id="6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bg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14925"/>
            <a:ext cx="7391400" cy="762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pic>
        <p:nvPicPr>
          <p:cNvPr id="7" name="Picture 11" descr="emosa whole 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00042"/>
            <a:ext cx="2214546" cy="6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 userDrawn="1"/>
        </p:nvSpPr>
        <p:spPr>
          <a:xfrm>
            <a:off x="428628" y="-71462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1338" y="44450"/>
            <a:ext cx="2144712" cy="63563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281738" cy="63563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7272337" cy="563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8229600" cy="26336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3767138"/>
            <a:ext cx="8229600" cy="2633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9"/>
          <p:cNvGraphicFramePr>
            <a:graphicFrameLocks noChangeAspect="1"/>
          </p:cNvGraphicFramePr>
          <p:nvPr/>
        </p:nvGraphicFramePr>
        <p:xfrm>
          <a:off x="0" y="0"/>
          <a:ext cx="9144000" cy="763588"/>
        </p:xfrm>
        <a:graphic>
          <a:graphicData uri="http://schemas.openxmlformats.org/presentationml/2006/ole">
            <p:oleObj spid="_x0000_s1032" name="PhotoImpact" r:id="rId15" imgW="9733333" imgH="1219048" progId="PI3.Image">
              <p:embed/>
            </p:oleObj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403350" y="44450"/>
            <a:ext cx="76327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3500430" y="6453212"/>
            <a:ext cx="2133600" cy="4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1A1750D-7F2B-456C-9CF3-4FB60DD307A7}" type="slidenum">
              <a:rPr kumimoji="0" lang="zh-TW" altLang="en-US" sz="1400">
                <a:solidFill>
                  <a:srgbClr val="0033CC"/>
                </a:solidFill>
                <a:ea typeface="新細明體" pitchFamily="18" charset="-120"/>
              </a:rPr>
              <a:pPr algn="ctr">
                <a:defRPr/>
              </a:pPr>
              <a:t>‹#›</a:t>
            </a:fld>
            <a:endParaRPr kumimoji="0" lang="en-US" altLang="zh-TW" sz="1400" dirty="0">
              <a:solidFill>
                <a:srgbClr val="0033CC"/>
              </a:solidFill>
              <a:ea typeface="新細明體" pitchFamily="18" charset="-120"/>
            </a:endParaRPr>
          </a:p>
        </p:txBody>
      </p:sp>
      <p:pic>
        <p:nvPicPr>
          <p:cNvPr id="8" name="Picture 11" descr="emosa whole 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00958" y="6412199"/>
            <a:ext cx="1643042" cy="44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 userDrawn="1"/>
        </p:nvSpPr>
        <p:spPr>
          <a:xfrm>
            <a:off x="0" y="-24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  <p:sp>
        <p:nvSpPr>
          <p:cNvPr id="10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tx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122"/>
          <p:cNvSpPr>
            <a:spLocks noChangeArrowheads="1"/>
          </p:cNvSpPr>
          <p:nvPr/>
        </p:nvSpPr>
        <p:spPr bwMode="auto">
          <a:xfrm>
            <a:off x="3851275" y="3840163"/>
            <a:ext cx="2520950" cy="1244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 algn="r">
              <a:defRPr/>
            </a:pPr>
            <a:r>
              <a:rPr kumimoji="0" lang="zh-TW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機房</a:t>
            </a:r>
          </a:p>
        </p:txBody>
      </p:sp>
      <p:sp>
        <p:nvSpPr>
          <p:cNvPr id="40963" name="Line 187"/>
          <p:cNvSpPr>
            <a:spLocks noChangeShapeType="1"/>
          </p:cNvSpPr>
          <p:nvPr/>
        </p:nvSpPr>
        <p:spPr bwMode="auto">
          <a:xfrm>
            <a:off x="5076825" y="3767138"/>
            <a:ext cx="0" cy="217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40964" name="Rectangle 9"/>
          <p:cNvSpPr txBox="1">
            <a:spLocks noChangeArrowheads="1"/>
          </p:cNvSpPr>
          <p:nvPr/>
        </p:nvSpPr>
        <p:spPr bwMode="auto">
          <a:xfrm>
            <a:off x="395288" y="1125538"/>
            <a:ext cx="82089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0" hangingPunct="0">
              <a:spcBef>
                <a:spcPct val="30000"/>
              </a:spcBef>
              <a:buFont typeface="Wingdings" pitchFamily="2" charset="2"/>
              <a:buChar char=")"/>
              <a:defRPr/>
            </a:pPr>
            <a:r>
              <a:rPr lang="zh-TW" altLang="en-US">
                <a:latin typeface="+mn-lt"/>
                <a:ea typeface="標楷體" pitchFamily="65" charset="-120"/>
              </a:rPr>
              <a:t>手機</a:t>
            </a:r>
            <a:r>
              <a:rPr lang="en-US" altLang="zh-TW">
                <a:latin typeface="+mn-lt"/>
                <a:ea typeface="標楷體" pitchFamily="65" charset="-120"/>
              </a:rPr>
              <a:t>0</a:t>
            </a:r>
            <a:r>
              <a:rPr lang="zh-TW" altLang="en-US">
                <a:latin typeface="+mn-lt"/>
                <a:ea typeface="標楷體" pitchFamily="65" charset="-120"/>
              </a:rPr>
              <a:t>元漫遊</a:t>
            </a:r>
            <a:r>
              <a:rPr kumimoji="0" lang="zh-TW" altLang="en-US">
                <a:latin typeface="+mn-lt"/>
                <a:ea typeface="標楷體" pitchFamily="65" charset="-120"/>
              </a:rPr>
              <a:t>：手機可在出國上飛機前，自行設定轉接到</a:t>
            </a:r>
            <a:r>
              <a:rPr kumimoji="0" lang="en-US" altLang="zh-TW">
                <a:latin typeface="+mn-lt"/>
                <a:ea typeface="標楷體" pitchFamily="65" charset="-120"/>
              </a:rPr>
              <a:t>MOSA</a:t>
            </a:r>
            <a:r>
              <a:rPr kumimoji="0" lang="zh-TW" altLang="en-US">
                <a:latin typeface="+mn-lt"/>
                <a:ea typeface="標楷體" pitchFamily="65" charset="-120"/>
              </a:rPr>
              <a:t>對應的手機群內短號</a:t>
            </a:r>
          </a:p>
        </p:txBody>
      </p:sp>
      <p:sp>
        <p:nvSpPr>
          <p:cNvPr id="44037" name="投影片編號版面配置區 3"/>
          <p:cNvSpPr txBox="1">
            <a:spLocks noGrp="1"/>
          </p:cNvSpPr>
          <p:nvPr/>
        </p:nvSpPr>
        <p:spPr bwMode="auto">
          <a:xfrm>
            <a:off x="8561388" y="0"/>
            <a:ext cx="5826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kumimoji="0" lang="en-US" altLang="zh-TW" sz="1400"/>
          </a:p>
        </p:txBody>
      </p:sp>
      <p:sp>
        <p:nvSpPr>
          <p:cNvPr id="44038" name="Rectangle 68"/>
          <p:cNvSpPr>
            <a:spLocks noGrp="1" noChangeArrowheads="1"/>
          </p:cNvSpPr>
          <p:nvPr>
            <p:ph type="title"/>
          </p:nvPr>
        </p:nvSpPr>
        <p:spPr>
          <a:xfrm>
            <a:off x="539750" y="69850"/>
            <a:ext cx="8147050" cy="673100"/>
          </a:xfrm>
        </p:spPr>
        <p:txBody>
          <a:bodyPr/>
          <a:lstStyle/>
          <a:p>
            <a:pPr eaLnBrk="1" hangingPunct="1"/>
            <a:r>
              <a:rPr lang="zh-TW" altLang="en-US" smtClean="0"/>
              <a:t>手機</a:t>
            </a:r>
            <a:r>
              <a:rPr lang="en-US" altLang="zh-TW" smtClean="0"/>
              <a:t>0</a:t>
            </a:r>
            <a:r>
              <a:rPr lang="zh-TW" altLang="en-US" smtClean="0"/>
              <a:t>元漫遊</a:t>
            </a:r>
            <a:r>
              <a:rPr lang="en-US" altLang="zh-TW" smtClean="0"/>
              <a:t> </a:t>
            </a:r>
            <a:endParaRPr lang="zh-TW" altLang="en-US" smtClean="0"/>
          </a:p>
        </p:txBody>
      </p:sp>
      <p:sp>
        <p:nvSpPr>
          <p:cNvPr id="40967" name="Freeform 198"/>
          <p:cNvSpPr>
            <a:spLocks/>
          </p:cNvSpPr>
          <p:nvPr/>
        </p:nvSpPr>
        <p:spPr bwMode="auto">
          <a:xfrm>
            <a:off x="4059238" y="2974975"/>
            <a:ext cx="2016125" cy="865188"/>
          </a:xfrm>
          <a:custGeom>
            <a:avLst/>
            <a:gdLst>
              <a:gd name="T0" fmla="*/ 2147483647 w 1250"/>
              <a:gd name="T1" fmla="*/ 2147483647 h 693"/>
              <a:gd name="T2" fmla="*/ 2147483647 w 1250"/>
              <a:gd name="T3" fmla="*/ 2147483647 h 693"/>
              <a:gd name="T4" fmla="*/ 2147483647 w 1250"/>
              <a:gd name="T5" fmla="*/ 2147483647 h 693"/>
              <a:gd name="T6" fmla="*/ 2147483647 w 1250"/>
              <a:gd name="T7" fmla="*/ 2147483647 h 693"/>
              <a:gd name="T8" fmla="*/ 2147483647 w 1250"/>
              <a:gd name="T9" fmla="*/ 2147483647 h 693"/>
              <a:gd name="T10" fmla="*/ 2147483647 w 1250"/>
              <a:gd name="T11" fmla="*/ 2147483647 h 693"/>
              <a:gd name="T12" fmla="*/ 2147483647 w 1250"/>
              <a:gd name="T13" fmla="*/ 2147483647 h 693"/>
              <a:gd name="T14" fmla="*/ 2147483647 w 1250"/>
              <a:gd name="T15" fmla="*/ 2147483647 h 693"/>
              <a:gd name="T16" fmla="*/ 2147483647 w 1250"/>
              <a:gd name="T17" fmla="*/ 2147483647 h 693"/>
              <a:gd name="T18" fmla="*/ 2147483647 w 1250"/>
              <a:gd name="T19" fmla="*/ 2147483647 h 693"/>
              <a:gd name="T20" fmla="*/ 2147483647 w 1250"/>
              <a:gd name="T21" fmla="*/ 2147483647 h 693"/>
              <a:gd name="T22" fmla="*/ 2147483647 w 1250"/>
              <a:gd name="T23" fmla="*/ 2147483647 h 693"/>
              <a:gd name="T24" fmla="*/ 2147483647 w 1250"/>
              <a:gd name="T25" fmla="*/ 2147483647 h 693"/>
              <a:gd name="T26" fmla="*/ 2147483647 w 1250"/>
              <a:gd name="T27" fmla="*/ 2147483647 h 693"/>
              <a:gd name="T28" fmla="*/ 2147483647 w 1250"/>
              <a:gd name="T29" fmla="*/ 2147483647 h 693"/>
              <a:gd name="T30" fmla="*/ 2147483647 w 1250"/>
              <a:gd name="T31" fmla="*/ 2147483647 h 693"/>
              <a:gd name="T32" fmla="*/ 2147483647 w 1250"/>
              <a:gd name="T33" fmla="*/ 2147483647 h 693"/>
              <a:gd name="T34" fmla="*/ 2147483647 w 1250"/>
              <a:gd name="T35" fmla="*/ 2147483647 h 693"/>
              <a:gd name="T36" fmla="*/ 2147483647 w 1250"/>
              <a:gd name="T37" fmla="*/ 2147483647 h 693"/>
              <a:gd name="T38" fmla="*/ 2147483647 w 1250"/>
              <a:gd name="T39" fmla="*/ 2147483647 h 693"/>
              <a:gd name="T40" fmla="*/ 2147483647 w 1250"/>
              <a:gd name="T41" fmla="*/ 2147483647 h 693"/>
              <a:gd name="T42" fmla="*/ 2147483647 w 1250"/>
              <a:gd name="T43" fmla="*/ 2147483647 h 693"/>
              <a:gd name="T44" fmla="*/ 2147483647 w 1250"/>
              <a:gd name="T45" fmla="*/ 2147483647 h 693"/>
              <a:gd name="T46" fmla="*/ 2147483647 w 1250"/>
              <a:gd name="T47" fmla="*/ 2147483647 h 693"/>
              <a:gd name="T48" fmla="*/ 2147483647 w 1250"/>
              <a:gd name="T49" fmla="*/ 2147483647 h 693"/>
              <a:gd name="T50" fmla="*/ 2147483647 w 1250"/>
              <a:gd name="T51" fmla="*/ 2147483647 h 693"/>
              <a:gd name="T52" fmla="*/ 2147483647 w 1250"/>
              <a:gd name="T53" fmla="*/ 2147483647 h 693"/>
              <a:gd name="T54" fmla="*/ 2147483647 w 1250"/>
              <a:gd name="T55" fmla="*/ 2147483647 h 693"/>
              <a:gd name="T56" fmla="*/ 2147483647 w 1250"/>
              <a:gd name="T57" fmla="*/ 2147483647 h 693"/>
              <a:gd name="T58" fmla="*/ 2147483647 w 1250"/>
              <a:gd name="T59" fmla="*/ 2147483647 h 693"/>
              <a:gd name="T60" fmla="*/ 2147483647 w 1250"/>
              <a:gd name="T61" fmla="*/ 2147483647 h 693"/>
              <a:gd name="T62" fmla="*/ 2147483647 w 1250"/>
              <a:gd name="T63" fmla="*/ 2147483647 h 693"/>
              <a:gd name="T64" fmla="*/ 2147483647 w 1250"/>
              <a:gd name="T65" fmla="*/ 2147483647 h 693"/>
              <a:gd name="T66" fmla="*/ 2147483647 w 1250"/>
              <a:gd name="T67" fmla="*/ 2147483647 h 693"/>
              <a:gd name="T68" fmla="*/ 2147483647 w 1250"/>
              <a:gd name="T69" fmla="*/ 2147483647 h 693"/>
              <a:gd name="T70" fmla="*/ 2147483647 w 1250"/>
              <a:gd name="T71" fmla="*/ 2147483647 h 693"/>
              <a:gd name="T72" fmla="*/ 2147483647 w 1250"/>
              <a:gd name="T73" fmla="*/ 2147483647 h 693"/>
              <a:gd name="T74" fmla="*/ 2147483647 w 1250"/>
              <a:gd name="T75" fmla="*/ 2147483647 h 693"/>
              <a:gd name="T76" fmla="*/ 2147483647 w 1250"/>
              <a:gd name="T77" fmla="*/ 2147483647 h 693"/>
              <a:gd name="T78" fmla="*/ 2147483647 w 1250"/>
              <a:gd name="T79" fmla="*/ 0 h 693"/>
              <a:gd name="T80" fmla="*/ 2147483647 w 1250"/>
              <a:gd name="T81" fmla="*/ 2147483647 h 693"/>
              <a:gd name="T82" fmla="*/ 2147483647 w 1250"/>
              <a:gd name="T83" fmla="*/ 2147483647 h 693"/>
              <a:gd name="T84" fmla="*/ 2147483647 w 1250"/>
              <a:gd name="T85" fmla="*/ 2147483647 h 693"/>
              <a:gd name="T86" fmla="*/ 2147483647 w 1250"/>
              <a:gd name="T87" fmla="*/ 2147483647 h 693"/>
              <a:gd name="T88" fmla="*/ 2147483647 w 1250"/>
              <a:gd name="T89" fmla="*/ 2147483647 h 693"/>
              <a:gd name="T90" fmla="*/ 2147483647 w 1250"/>
              <a:gd name="T91" fmla="*/ 2147483647 h 693"/>
              <a:gd name="T92" fmla="*/ 2147483647 w 1250"/>
              <a:gd name="T93" fmla="*/ 2147483647 h 693"/>
              <a:gd name="T94" fmla="*/ 2147483647 w 1250"/>
              <a:gd name="T95" fmla="*/ 2147483647 h 693"/>
              <a:gd name="T96" fmla="*/ 2147483647 w 1250"/>
              <a:gd name="T97" fmla="*/ 2147483647 h 69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250"/>
              <a:gd name="T148" fmla="*/ 0 h 693"/>
              <a:gd name="T149" fmla="*/ 1250 w 1250"/>
              <a:gd name="T150" fmla="*/ 693 h 69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250" h="693">
                <a:moveTo>
                  <a:pt x="142" y="271"/>
                </a:moveTo>
                <a:lnTo>
                  <a:pt x="109" y="276"/>
                </a:lnTo>
                <a:lnTo>
                  <a:pt x="81" y="291"/>
                </a:lnTo>
                <a:lnTo>
                  <a:pt x="55" y="305"/>
                </a:lnTo>
                <a:lnTo>
                  <a:pt x="34" y="328"/>
                </a:lnTo>
                <a:lnTo>
                  <a:pt x="16" y="349"/>
                </a:lnTo>
                <a:lnTo>
                  <a:pt x="5" y="374"/>
                </a:lnTo>
                <a:lnTo>
                  <a:pt x="1" y="401"/>
                </a:lnTo>
                <a:lnTo>
                  <a:pt x="0" y="433"/>
                </a:lnTo>
                <a:lnTo>
                  <a:pt x="3" y="448"/>
                </a:lnTo>
                <a:lnTo>
                  <a:pt x="7" y="460"/>
                </a:lnTo>
                <a:lnTo>
                  <a:pt x="15" y="474"/>
                </a:lnTo>
                <a:lnTo>
                  <a:pt x="22" y="490"/>
                </a:lnTo>
                <a:lnTo>
                  <a:pt x="47" y="512"/>
                </a:lnTo>
                <a:lnTo>
                  <a:pt x="75" y="535"/>
                </a:lnTo>
                <a:lnTo>
                  <a:pt x="110" y="552"/>
                </a:lnTo>
                <a:lnTo>
                  <a:pt x="150" y="567"/>
                </a:lnTo>
                <a:lnTo>
                  <a:pt x="191" y="574"/>
                </a:lnTo>
                <a:lnTo>
                  <a:pt x="232" y="575"/>
                </a:lnTo>
                <a:lnTo>
                  <a:pt x="249" y="593"/>
                </a:lnTo>
                <a:lnTo>
                  <a:pt x="267" y="614"/>
                </a:lnTo>
                <a:lnTo>
                  <a:pt x="288" y="626"/>
                </a:lnTo>
                <a:lnTo>
                  <a:pt x="312" y="641"/>
                </a:lnTo>
                <a:lnTo>
                  <a:pt x="339" y="653"/>
                </a:lnTo>
                <a:lnTo>
                  <a:pt x="366" y="660"/>
                </a:lnTo>
                <a:lnTo>
                  <a:pt x="398" y="665"/>
                </a:lnTo>
                <a:lnTo>
                  <a:pt x="432" y="666"/>
                </a:lnTo>
                <a:lnTo>
                  <a:pt x="466" y="663"/>
                </a:lnTo>
                <a:lnTo>
                  <a:pt x="501" y="659"/>
                </a:lnTo>
                <a:lnTo>
                  <a:pt x="533" y="648"/>
                </a:lnTo>
                <a:lnTo>
                  <a:pt x="561" y="635"/>
                </a:lnTo>
                <a:lnTo>
                  <a:pt x="584" y="652"/>
                </a:lnTo>
                <a:lnTo>
                  <a:pt x="611" y="666"/>
                </a:lnTo>
                <a:lnTo>
                  <a:pt x="641" y="679"/>
                </a:lnTo>
                <a:lnTo>
                  <a:pt x="675" y="686"/>
                </a:lnTo>
                <a:lnTo>
                  <a:pt x="711" y="691"/>
                </a:lnTo>
                <a:lnTo>
                  <a:pt x="747" y="692"/>
                </a:lnTo>
                <a:lnTo>
                  <a:pt x="784" y="690"/>
                </a:lnTo>
                <a:lnTo>
                  <a:pt x="824" y="683"/>
                </a:lnTo>
                <a:lnTo>
                  <a:pt x="884" y="662"/>
                </a:lnTo>
                <a:lnTo>
                  <a:pt x="936" y="636"/>
                </a:lnTo>
                <a:lnTo>
                  <a:pt x="978" y="602"/>
                </a:lnTo>
                <a:lnTo>
                  <a:pt x="999" y="585"/>
                </a:lnTo>
                <a:lnTo>
                  <a:pt x="1014" y="564"/>
                </a:lnTo>
                <a:lnTo>
                  <a:pt x="1075" y="556"/>
                </a:lnTo>
                <a:lnTo>
                  <a:pt x="1125" y="539"/>
                </a:lnTo>
                <a:lnTo>
                  <a:pt x="1167" y="522"/>
                </a:lnTo>
                <a:lnTo>
                  <a:pt x="1200" y="500"/>
                </a:lnTo>
                <a:lnTo>
                  <a:pt x="1223" y="477"/>
                </a:lnTo>
                <a:lnTo>
                  <a:pt x="1241" y="449"/>
                </a:lnTo>
                <a:lnTo>
                  <a:pt x="1243" y="437"/>
                </a:lnTo>
                <a:lnTo>
                  <a:pt x="1247" y="423"/>
                </a:lnTo>
                <a:lnTo>
                  <a:pt x="1249" y="412"/>
                </a:lnTo>
                <a:lnTo>
                  <a:pt x="1248" y="396"/>
                </a:lnTo>
                <a:lnTo>
                  <a:pt x="1244" y="370"/>
                </a:lnTo>
                <a:lnTo>
                  <a:pt x="1232" y="348"/>
                </a:lnTo>
                <a:lnTo>
                  <a:pt x="1220" y="327"/>
                </a:lnTo>
                <a:lnTo>
                  <a:pt x="1205" y="307"/>
                </a:lnTo>
                <a:lnTo>
                  <a:pt x="1187" y="290"/>
                </a:lnTo>
                <a:lnTo>
                  <a:pt x="1165" y="278"/>
                </a:lnTo>
                <a:lnTo>
                  <a:pt x="1116" y="255"/>
                </a:lnTo>
                <a:lnTo>
                  <a:pt x="1120" y="235"/>
                </a:lnTo>
                <a:lnTo>
                  <a:pt x="1121" y="216"/>
                </a:lnTo>
                <a:lnTo>
                  <a:pt x="1121" y="200"/>
                </a:lnTo>
                <a:lnTo>
                  <a:pt x="1115" y="188"/>
                </a:lnTo>
                <a:lnTo>
                  <a:pt x="1106" y="160"/>
                </a:lnTo>
                <a:lnTo>
                  <a:pt x="1088" y="134"/>
                </a:lnTo>
                <a:lnTo>
                  <a:pt x="1066" y="112"/>
                </a:lnTo>
                <a:lnTo>
                  <a:pt x="1036" y="92"/>
                </a:lnTo>
                <a:lnTo>
                  <a:pt x="1008" y="79"/>
                </a:lnTo>
                <a:lnTo>
                  <a:pt x="972" y="70"/>
                </a:lnTo>
                <a:lnTo>
                  <a:pt x="935" y="67"/>
                </a:lnTo>
                <a:lnTo>
                  <a:pt x="890" y="71"/>
                </a:lnTo>
                <a:lnTo>
                  <a:pt x="852" y="86"/>
                </a:lnTo>
                <a:lnTo>
                  <a:pt x="831" y="65"/>
                </a:lnTo>
                <a:lnTo>
                  <a:pt x="809" y="49"/>
                </a:lnTo>
                <a:lnTo>
                  <a:pt x="782" y="36"/>
                </a:lnTo>
                <a:lnTo>
                  <a:pt x="752" y="24"/>
                </a:lnTo>
                <a:lnTo>
                  <a:pt x="691" y="6"/>
                </a:lnTo>
                <a:lnTo>
                  <a:pt x="618" y="0"/>
                </a:lnTo>
                <a:lnTo>
                  <a:pt x="541" y="7"/>
                </a:lnTo>
                <a:lnTo>
                  <a:pt x="474" y="22"/>
                </a:lnTo>
                <a:lnTo>
                  <a:pt x="446" y="37"/>
                </a:lnTo>
                <a:lnTo>
                  <a:pt x="418" y="52"/>
                </a:lnTo>
                <a:lnTo>
                  <a:pt x="397" y="70"/>
                </a:lnTo>
                <a:lnTo>
                  <a:pt x="380" y="89"/>
                </a:lnTo>
                <a:lnTo>
                  <a:pt x="336" y="80"/>
                </a:lnTo>
                <a:lnTo>
                  <a:pt x="289" y="82"/>
                </a:lnTo>
                <a:lnTo>
                  <a:pt x="253" y="91"/>
                </a:lnTo>
                <a:lnTo>
                  <a:pt x="221" y="102"/>
                </a:lnTo>
                <a:lnTo>
                  <a:pt x="193" y="120"/>
                </a:lnTo>
                <a:lnTo>
                  <a:pt x="170" y="145"/>
                </a:lnTo>
                <a:lnTo>
                  <a:pt x="154" y="168"/>
                </a:lnTo>
                <a:lnTo>
                  <a:pt x="141" y="197"/>
                </a:lnTo>
                <a:lnTo>
                  <a:pt x="138" y="224"/>
                </a:lnTo>
                <a:lnTo>
                  <a:pt x="137" y="240"/>
                </a:lnTo>
                <a:lnTo>
                  <a:pt x="139" y="255"/>
                </a:lnTo>
                <a:lnTo>
                  <a:pt x="142" y="269"/>
                </a:lnTo>
                <a:lnTo>
                  <a:pt x="142" y="271"/>
                </a:lnTo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rgbClr val="008000"/>
              </a:gs>
            </a:gsLst>
            <a:lin ang="2700000" scaled="1"/>
          </a:gradFill>
          <a:ln w="9525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54" name="Text Box 199"/>
          <p:cNvSpPr txBox="1">
            <a:spLocks noChangeArrowheads="1"/>
          </p:cNvSpPr>
          <p:nvPr/>
        </p:nvSpPr>
        <p:spPr bwMode="auto">
          <a:xfrm>
            <a:off x="4140200" y="3190875"/>
            <a:ext cx="18716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kumimoji="0" lang="zh-TW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電信業者</a:t>
            </a:r>
            <a:r>
              <a:rPr lang="zh-TW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 </a:t>
            </a:r>
          </a:p>
        </p:txBody>
      </p:sp>
      <p:graphicFrame>
        <p:nvGraphicFramePr>
          <p:cNvPr id="23618" name="Group 66"/>
          <p:cNvGraphicFramePr>
            <a:graphicFrameLocks noGrp="1"/>
          </p:cNvGraphicFramePr>
          <p:nvPr/>
        </p:nvGraphicFramePr>
        <p:xfrm>
          <a:off x="2843213" y="1968500"/>
          <a:ext cx="3527425" cy="786240"/>
        </p:xfrm>
        <a:graphic>
          <a:graphicData uri="http://schemas.openxmlformats.org/drawingml/2006/table">
            <a:tbl>
              <a:tblPr/>
              <a:tblGrid>
                <a:gridCol w="1511300"/>
                <a:gridCol w="2016125"/>
              </a:tblGrid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出國前設定來話轉接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*142*&lt;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來話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轉接短號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&gt;&lt;send&gt;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回台後取消來話轉接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*142*2&lt;send&gt;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查詢來話轉接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*142*1&lt;send&gt;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1150938" y="3140075"/>
            <a:ext cx="647700" cy="576263"/>
            <a:chOff x="4299" y="2205"/>
            <a:chExt cx="616" cy="726"/>
          </a:xfrm>
        </p:grpSpPr>
        <p:pic>
          <p:nvPicPr>
            <p:cNvPr id="44071" name="Picture 113" descr="Administrator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9" y="2296"/>
              <a:ext cx="362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2" name="Picture 1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7" y="2205"/>
              <a:ext cx="169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3" name="Picture 115" descr="Corded-Phon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" y="2568"/>
              <a:ext cx="3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84" name="Text Box 75"/>
          <p:cNvSpPr txBox="1">
            <a:spLocks noChangeArrowheads="1"/>
          </p:cNvSpPr>
          <p:nvPr/>
        </p:nvSpPr>
        <p:spPr bwMode="auto">
          <a:xfrm>
            <a:off x="6802438" y="32369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中國</a:t>
            </a:r>
          </a:p>
          <a:p>
            <a:pPr algn="ctr" eaLnBrk="0" hangingPunct="0">
              <a:defRPr/>
            </a:pPr>
            <a:r>
              <a:rPr kumimoji="0" lang="zh-CN" altLang="en-US" sz="1200">
                <a:latin typeface="+mn-lt"/>
                <a:ea typeface="+mn-ea"/>
                <a:cs typeface="Arial" pitchFamily="34" charset="0"/>
              </a:rPr>
              <a:t>集群手機</a:t>
            </a:r>
            <a:endParaRPr kumimoji="0" lang="zh-TW" altLang="en-US" sz="120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40985" name="Text Box 74"/>
          <p:cNvSpPr txBox="1">
            <a:spLocks noChangeArrowheads="1"/>
          </p:cNvSpPr>
          <p:nvPr/>
        </p:nvSpPr>
        <p:spPr bwMode="auto">
          <a:xfrm>
            <a:off x="5934075" y="3597275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Ext. 31388</a:t>
            </a:r>
            <a:endParaRPr kumimoji="0" lang="zh-TW" altLang="en-US" sz="1400" b="1">
              <a:solidFill>
                <a:srgbClr val="0000FF"/>
              </a:solidFill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3" name="Group 178"/>
          <p:cNvGrpSpPr>
            <a:grpSpLocks/>
          </p:cNvGrpSpPr>
          <p:nvPr/>
        </p:nvGrpSpPr>
        <p:grpSpPr bwMode="auto">
          <a:xfrm>
            <a:off x="6199188" y="3119438"/>
            <a:ext cx="600075" cy="558800"/>
            <a:chOff x="3560" y="1525"/>
            <a:chExt cx="378" cy="352"/>
          </a:xfrm>
        </p:grpSpPr>
        <p:pic>
          <p:nvPicPr>
            <p:cNvPr id="44069" name="Picture 117" descr="p0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60" y="1525"/>
              <a:ext cx="32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0" name="Picture 183" descr="iphone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24080" t="3963" r="23470" b="5791"/>
            <a:stretch>
              <a:fillRect/>
            </a:stretch>
          </p:blipFill>
          <p:spPr bwMode="auto">
            <a:xfrm>
              <a:off x="3833" y="1661"/>
              <a:ext cx="105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87" name="Text Box 75"/>
          <p:cNvSpPr txBox="1">
            <a:spLocks noChangeArrowheads="1"/>
          </p:cNvSpPr>
          <p:nvPr/>
        </p:nvSpPr>
        <p:spPr bwMode="auto">
          <a:xfrm>
            <a:off x="2625725" y="32639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台灣</a:t>
            </a:r>
          </a:p>
          <a:p>
            <a:pPr algn="ctr" eaLnBrk="0" hangingPunct="0">
              <a:defRPr/>
            </a:pPr>
            <a:r>
              <a:rPr kumimoji="0" lang="zh-CN" altLang="en-US" sz="1200">
                <a:latin typeface="+mn-lt"/>
                <a:ea typeface="+mn-ea"/>
                <a:cs typeface="Arial" pitchFamily="34" charset="0"/>
              </a:rPr>
              <a:t>集群手機</a:t>
            </a:r>
            <a:endParaRPr kumimoji="0" lang="zh-TW" altLang="en-US" sz="1200"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3392488" y="3146425"/>
            <a:ext cx="600075" cy="558800"/>
            <a:chOff x="3560" y="1525"/>
            <a:chExt cx="378" cy="352"/>
          </a:xfrm>
        </p:grpSpPr>
        <p:pic>
          <p:nvPicPr>
            <p:cNvPr id="44067" name="Picture 117" descr="p0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60" y="1525"/>
              <a:ext cx="32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68" name="Picture 183" descr="iphone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24080" t="3963" r="23470" b="5791"/>
            <a:stretch>
              <a:fillRect/>
            </a:stretch>
          </p:blipFill>
          <p:spPr bwMode="auto">
            <a:xfrm>
              <a:off x="3833" y="1661"/>
              <a:ext cx="105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89" name="Text Box 75"/>
          <p:cNvSpPr txBox="1">
            <a:spLocks noChangeArrowheads="1"/>
          </p:cNvSpPr>
          <p:nvPr/>
        </p:nvSpPr>
        <p:spPr bwMode="auto">
          <a:xfrm>
            <a:off x="971550" y="3716338"/>
            <a:ext cx="793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台灣客戶</a:t>
            </a:r>
          </a:p>
        </p:txBody>
      </p:sp>
      <p:sp>
        <p:nvSpPr>
          <p:cNvPr id="40990" name="Text Box 74"/>
          <p:cNvSpPr txBox="1">
            <a:spLocks noChangeArrowheads="1"/>
          </p:cNvSpPr>
          <p:nvPr/>
        </p:nvSpPr>
        <p:spPr bwMode="auto">
          <a:xfrm>
            <a:off x="3009900" y="3624263"/>
            <a:ext cx="1298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Ext. 28887</a:t>
            </a:r>
          </a:p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0936-396-855</a:t>
            </a:r>
          </a:p>
        </p:txBody>
      </p:sp>
      <p:sp>
        <p:nvSpPr>
          <p:cNvPr id="40991" name="Line 5"/>
          <p:cNvSpPr>
            <a:spLocks noChangeShapeType="1"/>
          </p:cNvSpPr>
          <p:nvPr/>
        </p:nvSpPr>
        <p:spPr bwMode="auto">
          <a:xfrm flipH="1" flipV="1">
            <a:off x="5076825" y="4171950"/>
            <a:ext cx="0" cy="288925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40992" name="Text Box 17"/>
          <p:cNvSpPr txBox="1">
            <a:spLocks noChangeArrowheads="1"/>
          </p:cNvSpPr>
          <p:nvPr/>
        </p:nvSpPr>
        <p:spPr bwMode="auto">
          <a:xfrm>
            <a:off x="4421188" y="4719638"/>
            <a:ext cx="1260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200" b="1">
                <a:solidFill>
                  <a:srgbClr val="0099FF"/>
                </a:solidFill>
                <a:latin typeface="+mn-lt"/>
                <a:ea typeface="+mn-ea"/>
              </a:rPr>
              <a:t>MOS</a:t>
            </a:r>
            <a:r>
              <a:rPr kumimoji="0" lang="en-US" altLang="zh-TW" sz="1200" b="1">
                <a:solidFill>
                  <a:srgbClr val="FF9966"/>
                </a:solidFill>
                <a:latin typeface="+mn-lt"/>
                <a:ea typeface="+mn-ea"/>
              </a:rPr>
              <a:t>A</a:t>
            </a:r>
            <a:r>
              <a:rPr kumimoji="0" lang="zh-TW" altLang="en-US" sz="1200" b="1">
                <a:latin typeface="+mn-lt"/>
                <a:ea typeface="+mn-ea"/>
              </a:rPr>
              <a:t>雲端總機</a:t>
            </a:r>
            <a:endParaRPr kumimoji="0" lang="en-US" altLang="zh-TW" sz="1200" b="1">
              <a:latin typeface="+mn-lt"/>
              <a:ea typeface="+mn-ea"/>
            </a:endParaRPr>
          </a:p>
        </p:txBody>
      </p:sp>
      <p:pic>
        <p:nvPicPr>
          <p:cNvPr id="44065" name="Picture 50" descr="Fonemosa 423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0413" y="3984625"/>
            <a:ext cx="10080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6" name="Picture 92" descr="1000U-NEW"/>
          <p:cNvPicPr>
            <a:picLocks noChangeAspect="1" noChangeArrowheads="1"/>
          </p:cNvPicPr>
          <p:nvPr/>
        </p:nvPicPr>
        <p:blipFill>
          <a:blip r:embed="rId9" cstate="print">
            <a:lum bright="-18000"/>
          </a:blip>
          <a:srcRect/>
          <a:stretch>
            <a:fillRect/>
          </a:stretch>
        </p:blipFill>
        <p:spPr bwMode="auto">
          <a:xfrm>
            <a:off x="4552950" y="4354513"/>
            <a:ext cx="1006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122"/>
          <p:cNvSpPr>
            <a:spLocks noChangeArrowheads="1"/>
          </p:cNvSpPr>
          <p:nvPr/>
        </p:nvSpPr>
        <p:spPr bwMode="auto">
          <a:xfrm>
            <a:off x="3851275" y="3840163"/>
            <a:ext cx="2520950" cy="1244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 algn="r">
              <a:defRPr/>
            </a:pPr>
            <a:r>
              <a:rPr kumimoji="0" lang="zh-TW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機房</a:t>
            </a:r>
          </a:p>
        </p:txBody>
      </p:sp>
      <p:sp>
        <p:nvSpPr>
          <p:cNvPr id="41987" name="Line 187"/>
          <p:cNvSpPr>
            <a:spLocks noChangeShapeType="1"/>
          </p:cNvSpPr>
          <p:nvPr/>
        </p:nvSpPr>
        <p:spPr bwMode="auto">
          <a:xfrm>
            <a:off x="5076825" y="3767138"/>
            <a:ext cx="0" cy="217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41988" name="Freeform 198"/>
          <p:cNvSpPr>
            <a:spLocks/>
          </p:cNvSpPr>
          <p:nvPr/>
        </p:nvSpPr>
        <p:spPr bwMode="auto">
          <a:xfrm>
            <a:off x="4059238" y="2974975"/>
            <a:ext cx="2016125" cy="865188"/>
          </a:xfrm>
          <a:custGeom>
            <a:avLst/>
            <a:gdLst>
              <a:gd name="T0" fmla="*/ 2147483647 w 1250"/>
              <a:gd name="T1" fmla="*/ 2147483647 h 693"/>
              <a:gd name="T2" fmla="*/ 2147483647 w 1250"/>
              <a:gd name="T3" fmla="*/ 2147483647 h 693"/>
              <a:gd name="T4" fmla="*/ 2147483647 w 1250"/>
              <a:gd name="T5" fmla="*/ 2147483647 h 693"/>
              <a:gd name="T6" fmla="*/ 2147483647 w 1250"/>
              <a:gd name="T7" fmla="*/ 2147483647 h 693"/>
              <a:gd name="T8" fmla="*/ 2147483647 w 1250"/>
              <a:gd name="T9" fmla="*/ 2147483647 h 693"/>
              <a:gd name="T10" fmla="*/ 2147483647 w 1250"/>
              <a:gd name="T11" fmla="*/ 2147483647 h 693"/>
              <a:gd name="T12" fmla="*/ 2147483647 w 1250"/>
              <a:gd name="T13" fmla="*/ 2147483647 h 693"/>
              <a:gd name="T14" fmla="*/ 2147483647 w 1250"/>
              <a:gd name="T15" fmla="*/ 2147483647 h 693"/>
              <a:gd name="T16" fmla="*/ 2147483647 w 1250"/>
              <a:gd name="T17" fmla="*/ 2147483647 h 693"/>
              <a:gd name="T18" fmla="*/ 2147483647 w 1250"/>
              <a:gd name="T19" fmla="*/ 2147483647 h 693"/>
              <a:gd name="T20" fmla="*/ 2147483647 w 1250"/>
              <a:gd name="T21" fmla="*/ 2147483647 h 693"/>
              <a:gd name="T22" fmla="*/ 2147483647 w 1250"/>
              <a:gd name="T23" fmla="*/ 2147483647 h 693"/>
              <a:gd name="T24" fmla="*/ 2147483647 w 1250"/>
              <a:gd name="T25" fmla="*/ 2147483647 h 693"/>
              <a:gd name="T26" fmla="*/ 2147483647 w 1250"/>
              <a:gd name="T27" fmla="*/ 2147483647 h 693"/>
              <a:gd name="T28" fmla="*/ 2147483647 w 1250"/>
              <a:gd name="T29" fmla="*/ 2147483647 h 693"/>
              <a:gd name="T30" fmla="*/ 2147483647 w 1250"/>
              <a:gd name="T31" fmla="*/ 2147483647 h 693"/>
              <a:gd name="T32" fmla="*/ 2147483647 w 1250"/>
              <a:gd name="T33" fmla="*/ 2147483647 h 693"/>
              <a:gd name="T34" fmla="*/ 2147483647 w 1250"/>
              <a:gd name="T35" fmla="*/ 2147483647 h 693"/>
              <a:gd name="T36" fmla="*/ 2147483647 w 1250"/>
              <a:gd name="T37" fmla="*/ 2147483647 h 693"/>
              <a:gd name="T38" fmla="*/ 2147483647 w 1250"/>
              <a:gd name="T39" fmla="*/ 2147483647 h 693"/>
              <a:gd name="T40" fmla="*/ 2147483647 w 1250"/>
              <a:gd name="T41" fmla="*/ 2147483647 h 693"/>
              <a:gd name="T42" fmla="*/ 2147483647 w 1250"/>
              <a:gd name="T43" fmla="*/ 2147483647 h 693"/>
              <a:gd name="T44" fmla="*/ 2147483647 w 1250"/>
              <a:gd name="T45" fmla="*/ 2147483647 h 693"/>
              <a:gd name="T46" fmla="*/ 2147483647 w 1250"/>
              <a:gd name="T47" fmla="*/ 2147483647 h 693"/>
              <a:gd name="T48" fmla="*/ 2147483647 w 1250"/>
              <a:gd name="T49" fmla="*/ 2147483647 h 693"/>
              <a:gd name="T50" fmla="*/ 2147483647 w 1250"/>
              <a:gd name="T51" fmla="*/ 2147483647 h 693"/>
              <a:gd name="T52" fmla="*/ 2147483647 w 1250"/>
              <a:gd name="T53" fmla="*/ 2147483647 h 693"/>
              <a:gd name="T54" fmla="*/ 2147483647 w 1250"/>
              <a:gd name="T55" fmla="*/ 2147483647 h 693"/>
              <a:gd name="T56" fmla="*/ 2147483647 w 1250"/>
              <a:gd name="T57" fmla="*/ 2147483647 h 693"/>
              <a:gd name="T58" fmla="*/ 2147483647 w 1250"/>
              <a:gd name="T59" fmla="*/ 2147483647 h 693"/>
              <a:gd name="T60" fmla="*/ 2147483647 w 1250"/>
              <a:gd name="T61" fmla="*/ 2147483647 h 693"/>
              <a:gd name="T62" fmla="*/ 2147483647 w 1250"/>
              <a:gd name="T63" fmla="*/ 2147483647 h 693"/>
              <a:gd name="T64" fmla="*/ 2147483647 w 1250"/>
              <a:gd name="T65" fmla="*/ 2147483647 h 693"/>
              <a:gd name="T66" fmla="*/ 2147483647 w 1250"/>
              <a:gd name="T67" fmla="*/ 2147483647 h 693"/>
              <a:gd name="T68" fmla="*/ 2147483647 w 1250"/>
              <a:gd name="T69" fmla="*/ 2147483647 h 693"/>
              <a:gd name="T70" fmla="*/ 2147483647 w 1250"/>
              <a:gd name="T71" fmla="*/ 2147483647 h 693"/>
              <a:gd name="T72" fmla="*/ 2147483647 w 1250"/>
              <a:gd name="T73" fmla="*/ 2147483647 h 693"/>
              <a:gd name="T74" fmla="*/ 2147483647 w 1250"/>
              <a:gd name="T75" fmla="*/ 2147483647 h 693"/>
              <a:gd name="T76" fmla="*/ 2147483647 w 1250"/>
              <a:gd name="T77" fmla="*/ 2147483647 h 693"/>
              <a:gd name="T78" fmla="*/ 2147483647 w 1250"/>
              <a:gd name="T79" fmla="*/ 0 h 693"/>
              <a:gd name="T80" fmla="*/ 2147483647 w 1250"/>
              <a:gd name="T81" fmla="*/ 2147483647 h 693"/>
              <a:gd name="T82" fmla="*/ 2147483647 w 1250"/>
              <a:gd name="T83" fmla="*/ 2147483647 h 693"/>
              <a:gd name="T84" fmla="*/ 2147483647 w 1250"/>
              <a:gd name="T85" fmla="*/ 2147483647 h 693"/>
              <a:gd name="T86" fmla="*/ 2147483647 w 1250"/>
              <a:gd name="T87" fmla="*/ 2147483647 h 693"/>
              <a:gd name="T88" fmla="*/ 2147483647 w 1250"/>
              <a:gd name="T89" fmla="*/ 2147483647 h 693"/>
              <a:gd name="T90" fmla="*/ 2147483647 w 1250"/>
              <a:gd name="T91" fmla="*/ 2147483647 h 693"/>
              <a:gd name="T92" fmla="*/ 2147483647 w 1250"/>
              <a:gd name="T93" fmla="*/ 2147483647 h 693"/>
              <a:gd name="T94" fmla="*/ 2147483647 w 1250"/>
              <a:gd name="T95" fmla="*/ 2147483647 h 693"/>
              <a:gd name="T96" fmla="*/ 2147483647 w 1250"/>
              <a:gd name="T97" fmla="*/ 2147483647 h 69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250"/>
              <a:gd name="T148" fmla="*/ 0 h 693"/>
              <a:gd name="T149" fmla="*/ 1250 w 1250"/>
              <a:gd name="T150" fmla="*/ 693 h 69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250" h="693">
                <a:moveTo>
                  <a:pt x="142" y="271"/>
                </a:moveTo>
                <a:lnTo>
                  <a:pt x="109" y="276"/>
                </a:lnTo>
                <a:lnTo>
                  <a:pt x="81" y="291"/>
                </a:lnTo>
                <a:lnTo>
                  <a:pt x="55" y="305"/>
                </a:lnTo>
                <a:lnTo>
                  <a:pt x="34" y="328"/>
                </a:lnTo>
                <a:lnTo>
                  <a:pt x="16" y="349"/>
                </a:lnTo>
                <a:lnTo>
                  <a:pt x="5" y="374"/>
                </a:lnTo>
                <a:lnTo>
                  <a:pt x="1" y="401"/>
                </a:lnTo>
                <a:lnTo>
                  <a:pt x="0" y="433"/>
                </a:lnTo>
                <a:lnTo>
                  <a:pt x="3" y="448"/>
                </a:lnTo>
                <a:lnTo>
                  <a:pt x="7" y="460"/>
                </a:lnTo>
                <a:lnTo>
                  <a:pt x="15" y="474"/>
                </a:lnTo>
                <a:lnTo>
                  <a:pt x="22" y="490"/>
                </a:lnTo>
                <a:lnTo>
                  <a:pt x="47" y="512"/>
                </a:lnTo>
                <a:lnTo>
                  <a:pt x="75" y="535"/>
                </a:lnTo>
                <a:lnTo>
                  <a:pt x="110" y="552"/>
                </a:lnTo>
                <a:lnTo>
                  <a:pt x="150" y="567"/>
                </a:lnTo>
                <a:lnTo>
                  <a:pt x="191" y="574"/>
                </a:lnTo>
                <a:lnTo>
                  <a:pt x="232" y="575"/>
                </a:lnTo>
                <a:lnTo>
                  <a:pt x="249" y="593"/>
                </a:lnTo>
                <a:lnTo>
                  <a:pt x="267" y="614"/>
                </a:lnTo>
                <a:lnTo>
                  <a:pt x="288" y="626"/>
                </a:lnTo>
                <a:lnTo>
                  <a:pt x="312" y="641"/>
                </a:lnTo>
                <a:lnTo>
                  <a:pt x="339" y="653"/>
                </a:lnTo>
                <a:lnTo>
                  <a:pt x="366" y="660"/>
                </a:lnTo>
                <a:lnTo>
                  <a:pt x="398" y="665"/>
                </a:lnTo>
                <a:lnTo>
                  <a:pt x="432" y="666"/>
                </a:lnTo>
                <a:lnTo>
                  <a:pt x="466" y="663"/>
                </a:lnTo>
                <a:lnTo>
                  <a:pt x="501" y="659"/>
                </a:lnTo>
                <a:lnTo>
                  <a:pt x="533" y="648"/>
                </a:lnTo>
                <a:lnTo>
                  <a:pt x="561" y="635"/>
                </a:lnTo>
                <a:lnTo>
                  <a:pt x="584" y="652"/>
                </a:lnTo>
                <a:lnTo>
                  <a:pt x="611" y="666"/>
                </a:lnTo>
                <a:lnTo>
                  <a:pt x="641" y="679"/>
                </a:lnTo>
                <a:lnTo>
                  <a:pt x="675" y="686"/>
                </a:lnTo>
                <a:lnTo>
                  <a:pt x="711" y="691"/>
                </a:lnTo>
                <a:lnTo>
                  <a:pt x="747" y="692"/>
                </a:lnTo>
                <a:lnTo>
                  <a:pt x="784" y="690"/>
                </a:lnTo>
                <a:lnTo>
                  <a:pt x="824" y="683"/>
                </a:lnTo>
                <a:lnTo>
                  <a:pt x="884" y="662"/>
                </a:lnTo>
                <a:lnTo>
                  <a:pt x="936" y="636"/>
                </a:lnTo>
                <a:lnTo>
                  <a:pt x="978" y="602"/>
                </a:lnTo>
                <a:lnTo>
                  <a:pt x="999" y="585"/>
                </a:lnTo>
                <a:lnTo>
                  <a:pt x="1014" y="564"/>
                </a:lnTo>
                <a:lnTo>
                  <a:pt x="1075" y="556"/>
                </a:lnTo>
                <a:lnTo>
                  <a:pt x="1125" y="539"/>
                </a:lnTo>
                <a:lnTo>
                  <a:pt x="1167" y="522"/>
                </a:lnTo>
                <a:lnTo>
                  <a:pt x="1200" y="500"/>
                </a:lnTo>
                <a:lnTo>
                  <a:pt x="1223" y="477"/>
                </a:lnTo>
                <a:lnTo>
                  <a:pt x="1241" y="449"/>
                </a:lnTo>
                <a:lnTo>
                  <a:pt x="1243" y="437"/>
                </a:lnTo>
                <a:lnTo>
                  <a:pt x="1247" y="423"/>
                </a:lnTo>
                <a:lnTo>
                  <a:pt x="1249" y="412"/>
                </a:lnTo>
                <a:lnTo>
                  <a:pt x="1248" y="396"/>
                </a:lnTo>
                <a:lnTo>
                  <a:pt x="1244" y="370"/>
                </a:lnTo>
                <a:lnTo>
                  <a:pt x="1232" y="348"/>
                </a:lnTo>
                <a:lnTo>
                  <a:pt x="1220" y="327"/>
                </a:lnTo>
                <a:lnTo>
                  <a:pt x="1205" y="307"/>
                </a:lnTo>
                <a:lnTo>
                  <a:pt x="1187" y="290"/>
                </a:lnTo>
                <a:lnTo>
                  <a:pt x="1165" y="278"/>
                </a:lnTo>
                <a:lnTo>
                  <a:pt x="1116" y="255"/>
                </a:lnTo>
                <a:lnTo>
                  <a:pt x="1120" y="235"/>
                </a:lnTo>
                <a:lnTo>
                  <a:pt x="1121" y="216"/>
                </a:lnTo>
                <a:lnTo>
                  <a:pt x="1121" y="200"/>
                </a:lnTo>
                <a:lnTo>
                  <a:pt x="1115" y="188"/>
                </a:lnTo>
                <a:lnTo>
                  <a:pt x="1106" y="160"/>
                </a:lnTo>
                <a:lnTo>
                  <a:pt x="1088" y="134"/>
                </a:lnTo>
                <a:lnTo>
                  <a:pt x="1066" y="112"/>
                </a:lnTo>
                <a:lnTo>
                  <a:pt x="1036" y="92"/>
                </a:lnTo>
                <a:lnTo>
                  <a:pt x="1008" y="79"/>
                </a:lnTo>
                <a:lnTo>
                  <a:pt x="972" y="70"/>
                </a:lnTo>
                <a:lnTo>
                  <a:pt x="935" y="67"/>
                </a:lnTo>
                <a:lnTo>
                  <a:pt x="890" y="71"/>
                </a:lnTo>
                <a:lnTo>
                  <a:pt x="852" y="86"/>
                </a:lnTo>
                <a:lnTo>
                  <a:pt x="831" y="65"/>
                </a:lnTo>
                <a:lnTo>
                  <a:pt x="809" y="49"/>
                </a:lnTo>
                <a:lnTo>
                  <a:pt x="782" y="36"/>
                </a:lnTo>
                <a:lnTo>
                  <a:pt x="752" y="24"/>
                </a:lnTo>
                <a:lnTo>
                  <a:pt x="691" y="6"/>
                </a:lnTo>
                <a:lnTo>
                  <a:pt x="618" y="0"/>
                </a:lnTo>
                <a:lnTo>
                  <a:pt x="541" y="7"/>
                </a:lnTo>
                <a:lnTo>
                  <a:pt x="474" y="22"/>
                </a:lnTo>
                <a:lnTo>
                  <a:pt x="446" y="37"/>
                </a:lnTo>
                <a:lnTo>
                  <a:pt x="418" y="52"/>
                </a:lnTo>
                <a:lnTo>
                  <a:pt x="397" y="70"/>
                </a:lnTo>
                <a:lnTo>
                  <a:pt x="380" y="89"/>
                </a:lnTo>
                <a:lnTo>
                  <a:pt x="336" y="80"/>
                </a:lnTo>
                <a:lnTo>
                  <a:pt x="289" y="82"/>
                </a:lnTo>
                <a:lnTo>
                  <a:pt x="253" y="91"/>
                </a:lnTo>
                <a:lnTo>
                  <a:pt x="221" y="102"/>
                </a:lnTo>
                <a:lnTo>
                  <a:pt x="193" y="120"/>
                </a:lnTo>
                <a:lnTo>
                  <a:pt x="170" y="145"/>
                </a:lnTo>
                <a:lnTo>
                  <a:pt x="154" y="168"/>
                </a:lnTo>
                <a:lnTo>
                  <a:pt x="141" y="197"/>
                </a:lnTo>
                <a:lnTo>
                  <a:pt x="138" y="224"/>
                </a:lnTo>
                <a:lnTo>
                  <a:pt x="137" y="240"/>
                </a:lnTo>
                <a:lnTo>
                  <a:pt x="139" y="255"/>
                </a:lnTo>
                <a:lnTo>
                  <a:pt x="142" y="269"/>
                </a:lnTo>
                <a:lnTo>
                  <a:pt x="142" y="271"/>
                </a:lnTo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rgbClr val="008000"/>
              </a:gs>
            </a:gsLst>
            <a:lin ang="2700000" scaled="1"/>
          </a:gradFill>
          <a:ln w="9525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41989" name="Rectangle 9"/>
          <p:cNvSpPr txBox="1">
            <a:spLocks noChangeArrowheads="1"/>
          </p:cNvSpPr>
          <p:nvPr/>
        </p:nvSpPr>
        <p:spPr bwMode="auto">
          <a:xfrm>
            <a:off x="395288" y="1125538"/>
            <a:ext cx="82089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0" hangingPunct="0">
              <a:spcBef>
                <a:spcPct val="30000"/>
              </a:spcBef>
              <a:buFont typeface="Wingdings" pitchFamily="2" charset="2"/>
              <a:buChar char=")"/>
              <a:defRPr/>
            </a:pPr>
            <a:r>
              <a:rPr kumimoji="0" lang="zh-TW" altLang="en-US">
                <a:latin typeface="+mn-lt"/>
                <a:ea typeface="標楷體" pitchFamily="65" charset="-120"/>
              </a:rPr>
              <a:t>免費轉接：手機可在出國上飛機前，自行設定轉接到</a:t>
            </a:r>
            <a:r>
              <a:rPr kumimoji="0" lang="en-US" altLang="zh-TW">
                <a:latin typeface="+mn-lt"/>
                <a:ea typeface="標楷體" pitchFamily="65" charset="-120"/>
              </a:rPr>
              <a:t>MOSA</a:t>
            </a:r>
            <a:r>
              <a:rPr kumimoji="0" lang="zh-TW" altLang="en-US">
                <a:latin typeface="+mn-lt"/>
                <a:ea typeface="標楷體" pitchFamily="65" charset="-120"/>
              </a:rPr>
              <a:t>對應的手機群內短號</a:t>
            </a:r>
            <a:r>
              <a:rPr kumimoji="0" lang="en-US" altLang="zh-TW">
                <a:latin typeface="+mn-lt"/>
                <a:ea typeface="標楷體" pitchFamily="65" charset="-120"/>
              </a:rPr>
              <a:t>31388</a:t>
            </a:r>
            <a:endParaRPr kumimoji="0" lang="zh-TW" altLang="en-US">
              <a:latin typeface="+mn-lt"/>
              <a:ea typeface="標楷體" pitchFamily="65" charset="-120"/>
            </a:endParaRPr>
          </a:p>
        </p:txBody>
      </p:sp>
      <p:sp>
        <p:nvSpPr>
          <p:cNvPr id="45062" name="Rectangle 68"/>
          <p:cNvSpPr>
            <a:spLocks noGrp="1" noChangeArrowheads="1"/>
          </p:cNvSpPr>
          <p:nvPr>
            <p:ph type="title"/>
          </p:nvPr>
        </p:nvSpPr>
        <p:spPr>
          <a:xfrm>
            <a:off x="539750" y="69850"/>
            <a:ext cx="8147050" cy="6731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66"/>
                </a:solidFill>
              </a:rPr>
              <a:t>Demo 6.</a:t>
            </a:r>
            <a:r>
              <a:rPr lang="zh-TW" altLang="en-US" smtClean="0">
                <a:solidFill>
                  <a:srgbClr val="FF0066"/>
                </a:solidFill>
              </a:rPr>
              <a:t> </a:t>
            </a:r>
            <a:r>
              <a:rPr lang="zh-TW" altLang="en-US" smtClean="0"/>
              <a:t>手機</a:t>
            </a:r>
            <a:r>
              <a:rPr lang="en-US" altLang="zh-TW" smtClean="0"/>
              <a:t>0</a:t>
            </a:r>
            <a:r>
              <a:rPr lang="zh-TW" altLang="en-US" smtClean="0"/>
              <a:t>元漫遊</a:t>
            </a:r>
            <a:r>
              <a:rPr lang="en-US" altLang="zh-TW" smtClean="0"/>
              <a:t> </a:t>
            </a:r>
            <a:endParaRPr lang="zh-TW" altLang="en-US" smtClean="0"/>
          </a:p>
        </p:txBody>
      </p:sp>
      <p:sp>
        <p:nvSpPr>
          <p:cNvPr id="54" name="Text Box 199"/>
          <p:cNvSpPr txBox="1">
            <a:spLocks noChangeArrowheads="1"/>
          </p:cNvSpPr>
          <p:nvPr/>
        </p:nvSpPr>
        <p:spPr bwMode="auto">
          <a:xfrm>
            <a:off x="4130675" y="3190875"/>
            <a:ext cx="18716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kumimoji="0"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電信業者</a:t>
            </a: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rPr>
              <a:t> </a:t>
            </a:r>
          </a:p>
        </p:txBody>
      </p:sp>
      <p:graphicFrame>
        <p:nvGraphicFramePr>
          <p:cNvPr id="23618" name="Group 66"/>
          <p:cNvGraphicFramePr>
            <a:graphicFrameLocks noGrp="1"/>
          </p:cNvGraphicFramePr>
          <p:nvPr/>
        </p:nvGraphicFramePr>
        <p:xfrm>
          <a:off x="2916238" y="1968500"/>
          <a:ext cx="3527425" cy="786240"/>
        </p:xfrm>
        <a:graphic>
          <a:graphicData uri="http://schemas.openxmlformats.org/drawingml/2006/table">
            <a:tbl>
              <a:tblPr/>
              <a:tblGrid>
                <a:gridCol w="1511300"/>
                <a:gridCol w="2016125"/>
              </a:tblGrid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出國前設定來話轉接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*142*&lt;</a:t>
                      </a:r>
                      <a:r>
                        <a:rPr kumimoji="0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31388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&gt;&lt;send&gt;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回台後取消來話轉接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*142*2&lt;send&gt;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查詢來話轉接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5555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*142*1&lt;send&gt;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18000" marR="18000" marT="39600" marB="39600" anchor="ctr" horzOverflow="overflow"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1044575" y="3190875"/>
            <a:ext cx="647700" cy="576263"/>
            <a:chOff x="4299" y="2205"/>
            <a:chExt cx="616" cy="726"/>
          </a:xfrm>
        </p:grpSpPr>
        <p:pic>
          <p:nvPicPr>
            <p:cNvPr id="45098" name="Picture 113" descr="Administrator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9" y="2296"/>
              <a:ext cx="362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99" name="Picture 1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17" y="2205"/>
              <a:ext cx="169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00" name="Picture 115" descr="Corded-Phon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" y="2568"/>
              <a:ext cx="3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2007" name="Text Box 75"/>
          <p:cNvSpPr txBox="1">
            <a:spLocks noChangeArrowheads="1"/>
          </p:cNvSpPr>
          <p:nvPr/>
        </p:nvSpPr>
        <p:spPr bwMode="auto">
          <a:xfrm>
            <a:off x="6802438" y="32369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中國</a:t>
            </a:r>
          </a:p>
          <a:p>
            <a:pPr algn="ctr" eaLnBrk="0" hangingPunct="0">
              <a:defRPr/>
            </a:pPr>
            <a:r>
              <a:rPr kumimoji="0" lang="zh-CN" altLang="en-US" sz="1200">
                <a:latin typeface="+mn-lt"/>
                <a:ea typeface="+mn-ea"/>
                <a:cs typeface="Arial" pitchFamily="34" charset="0"/>
              </a:rPr>
              <a:t>集群手機</a:t>
            </a:r>
            <a:endParaRPr kumimoji="0" lang="zh-TW" altLang="en-US" sz="120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42008" name="Text Box 74"/>
          <p:cNvSpPr txBox="1">
            <a:spLocks noChangeArrowheads="1"/>
          </p:cNvSpPr>
          <p:nvPr/>
        </p:nvSpPr>
        <p:spPr bwMode="auto">
          <a:xfrm>
            <a:off x="5934075" y="3597275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Ext. 31388</a:t>
            </a:r>
            <a:endParaRPr kumimoji="0" lang="zh-TW" altLang="en-US" sz="1400" b="1">
              <a:solidFill>
                <a:srgbClr val="0000FF"/>
              </a:solidFill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5" name="Group 178"/>
          <p:cNvGrpSpPr>
            <a:grpSpLocks/>
          </p:cNvGrpSpPr>
          <p:nvPr/>
        </p:nvGrpSpPr>
        <p:grpSpPr bwMode="auto">
          <a:xfrm>
            <a:off x="6199188" y="3119438"/>
            <a:ext cx="600075" cy="558800"/>
            <a:chOff x="3560" y="1525"/>
            <a:chExt cx="378" cy="352"/>
          </a:xfrm>
        </p:grpSpPr>
        <p:pic>
          <p:nvPicPr>
            <p:cNvPr id="45096" name="Picture 117" descr="p0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60" y="1525"/>
              <a:ext cx="32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97" name="Picture 183" descr="iphone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24080" t="3963" r="23470" b="5791"/>
            <a:stretch>
              <a:fillRect/>
            </a:stretch>
          </p:blipFill>
          <p:spPr bwMode="auto">
            <a:xfrm>
              <a:off x="3833" y="1661"/>
              <a:ext cx="105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2010" name="Text Box 75"/>
          <p:cNvSpPr txBox="1">
            <a:spLocks noChangeArrowheads="1"/>
          </p:cNvSpPr>
          <p:nvPr/>
        </p:nvSpPr>
        <p:spPr bwMode="auto">
          <a:xfrm>
            <a:off x="2778125" y="3263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台灣</a:t>
            </a:r>
          </a:p>
          <a:p>
            <a:pPr algn="ctr" eaLnBrk="0" hangingPunct="0">
              <a:defRPr/>
            </a:pPr>
            <a:r>
              <a:rPr kumimoji="0" lang="zh-CN" altLang="en-US" sz="1200">
                <a:latin typeface="+mn-lt"/>
                <a:ea typeface="+mn-ea"/>
                <a:cs typeface="Arial" pitchFamily="34" charset="0"/>
              </a:rPr>
              <a:t>手機</a:t>
            </a:r>
            <a:endParaRPr kumimoji="0" lang="zh-TW" altLang="en-US" sz="120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42011" name="Text Box 74"/>
          <p:cNvSpPr txBox="1">
            <a:spLocks noChangeArrowheads="1"/>
          </p:cNvSpPr>
          <p:nvPr/>
        </p:nvSpPr>
        <p:spPr bwMode="auto">
          <a:xfrm>
            <a:off x="3009900" y="3624263"/>
            <a:ext cx="1298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Ext. 28887</a:t>
            </a:r>
          </a:p>
          <a:p>
            <a:pPr algn="ctr" eaLnBrk="0" hangingPunct="0">
              <a:defRPr/>
            </a:pPr>
            <a:r>
              <a:rPr kumimoji="0" lang="en-US" altLang="zh-TW" sz="14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rPr>
              <a:t>0936-396-855</a:t>
            </a: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3392488" y="3146425"/>
            <a:ext cx="600075" cy="558800"/>
            <a:chOff x="3560" y="1525"/>
            <a:chExt cx="378" cy="352"/>
          </a:xfrm>
        </p:grpSpPr>
        <p:pic>
          <p:nvPicPr>
            <p:cNvPr id="45094" name="Picture 117" descr="p0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60" y="1525"/>
              <a:ext cx="32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95" name="Picture 183" descr="iphone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24080" t="3963" r="23470" b="5791"/>
            <a:stretch>
              <a:fillRect/>
            </a:stretch>
          </p:blipFill>
          <p:spPr bwMode="auto">
            <a:xfrm>
              <a:off x="3833" y="1661"/>
              <a:ext cx="105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4828" name="Freeform 83"/>
          <p:cNvSpPr>
            <a:spLocks/>
          </p:cNvSpPr>
          <p:nvPr/>
        </p:nvSpPr>
        <p:spPr bwMode="auto">
          <a:xfrm>
            <a:off x="1547813" y="3206750"/>
            <a:ext cx="1830387" cy="273050"/>
          </a:xfrm>
          <a:custGeom>
            <a:avLst/>
            <a:gdLst>
              <a:gd name="T0" fmla="*/ 2147483647 w 1320"/>
              <a:gd name="T1" fmla="*/ 0 h 164"/>
              <a:gd name="T2" fmla="*/ 2147483647 w 1320"/>
              <a:gd name="T3" fmla="*/ 2147483647 h 164"/>
              <a:gd name="T4" fmla="*/ 2147483647 w 1320"/>
              <a:gd name="T5" fmla="*/ 2147483647 h 164"/>
              <a:gd name="T6" fmla="*/ 2147483647 w 1320"/>
              <a:gd name="T7" fmla="*/ 2147483647 h 164"/>
              <a:gd name="T8" fmla="*/ 2147483647 w 1320"/>
              <a:gd name="T9" fmla="*/ 2147483647 h 164"/>
              <a:gd name="T10" fmla="*/ 0 w 1320"/>
              <a:gd name="T11" fmla="*/ 2147483647 h 1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20"/>
              <a:gd name="T19" fmla="*/ 0 h 164"/>
              <a:gd name="T20" fmla="*/ 3072 w 1320"/>
              <a:gd name="T21" fmla="*/ 1007 h 1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20" h="164">
                <a:moveTo>
                  <a:pt x="1320" y="116"/>
                </a:moveTo>
                <a:cubicBezTo>
                  <a:pt x="1235" y="99"/>
                  <a:pt x="956" y="24"/>
                  <a:pt x="808" y="12"/>
                </a:cubicBezTo>
                <a:cubicBezTo>
                  <a:pt x="660" y="0"/>
                  <a:pt x="567" y="19"/>
                  <a:pt x="432" y="44"/>
                </a:cubicBezTo>
                <a:cubicBezTo>
                  <a:pt x="297" y="69"/>
                  <a:pt x="90" y="139"/>
                  <a:pt x="0" y="164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ysDot"/>
            <a:round/>
            <a:headEnd type="triangl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74829" name="Text Box 74"/>
          <p:cNvSpPr txBox="1">
            <a:spLocks noChangeArrowheads="1"/>
          </p:cNvSpPr>
          <p:nvPr/>
        </p:nvSpPr>
        <p:spPr bwMode="auto">
          <a:xfrm>
            <a:off x="395288" y="2687638"/>
            <a:ext cx="1916112" cy="3079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en-US" altLang="zh-TW" sz="1400" b="1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2. </a:t>
            </a:r>
            <a:r>
              <a:rPr kumimoji="0" lang="zh-TW" altLang="en-US" sz="1400" b="1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客戶撥</a:t>
            </a:r>
            <a:r>
              <a:rPr kumimoji="0" lang="en-US" altLang="zh-TW" sz="1400" b="1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0936396855</a:t>
            </a:r>
            <a:endParaRPr kumimoji="0" lang="zh-TW" altLang="en-US" sz="1400" b="1">
              <a:solidFill>
                <a:schemeClr val="bg1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4" name="Text Box 74"/>
          <p:cNvSpPr txBox="1">
            <a:spLocks noChangeArrowheads="1"/>
          </p:cNvSpPr>
          <p:nvPr/>
        </p:nvSpPr>
        <p:spPr bwMode="auto">
          <a:xfrm>
            <a:off x="2627313" y="4127500"/>
            <a:ext cx="1609725" cy="3079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en-US" altLang="zh-TW" sz="1400" b="1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1. Rex</a:t>
            </a:r>
            <a:r>
              <a:rPr kumimoji="0" lang="zh-TW" altLang="en-US" sz="1400" b="1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手機設轉接</a:t>
            </a:r>
          </a:p>
        </p:txBody>
      </p:sp>
      <p:sp>
        <p:nvSpPr>
          <p:cNvPr id="42016" name="Text Box 75"/>
          <p:cNvSpPr txBox="1">
            <a:spLocks noChangeArrowheads="1"/>
          </p:cNvSpPr>
          <p:nvPr/>
        </p:nvSpPr>
        <p:spPr bwMode="auto">
          <a:xfrm>
            <a:off x="889000" y="3730625"/>
            <a:ext cx="793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zh-TW" altLang="en-US" sz="1200">
                <a:latin typeface="+mn-lt"/>
                <a:ea typeface="+mn-ea"/>
                <a:cs typeface="Arial" pitchFamily="34" charset="0"/>
              </a:rPr>
              <a:t>台灣客戶</a:t>
            </a:r>
          </a:p>
        </p:txBody>
      </p:sp>
      <p:sp>
        <p:nvSpPr>
          <p:cNvPr id="42017" name="Line 5"/>
          <p:cNvSpPr>
            <a:spLocks noChangeShapeType="1"/>
          </p:cNvSpPr>
          <p:nvPr/>
        </p:nvSpPr>
        <p:spPr bwMode="auto">
          <a:xfrm flipH="1" flipV="1">
            <a:off x="5076825" y="4171950"/>
            <a:ext cx="0" cy="288925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  <p:sp>
        <p:nvSpPr>
          <p:cNvPr id="42018" name="Text Box 17"/>
          <p:cNvSpPr txBox="1">
            <a:spLocks noChangeArrowheads="1"/>
          </p:cNvSpPr>
          <p:nvPr/>
        </p:nvSpPr>
        <p:spPr bwMode="auto">
          <a:xfrm>
            <a:off x="4421188" y="4719638"/>
            <a:ext cx="1260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en-US" altLang="zh-TW" sz="1200" b="1">
                <a:solidFill>
                  <a:srgbClr val="0099FF"/>
                </a:solidFill>
                <a:latin typeface="+mn-lt"/>
                <a:ea typeface="+mn-ea"/>
              </a:rPr>
              <a:t>MOS</a:t>
            </a:r>
            <a:r>
              <a:rPr kumimoji="0" lang="en-US" altLang="zh-TW" sz="1200" b="1">
                <a:solidFill>
                  <a:srgbClr val="FF9966"/>
                </a:solidFill>
                <a:latin typeface="+mn-lt"/>
                <a:ea typeface="+mn-ea"/>
              </a:rPr>
              <a:t>A</a:t>
            </a:r>
            <a:r>
              <a:rPr kumimoji="0" lang="zh-TW" altLang="en-US" sz="1200" b="1">
                <a:latin typeface="+mn-lt"/>
                <a:ea typeface="+mn-ea"/>
              </a:rPr>
              <a:t>雲端總機</a:t>
            </a:r>
            <a:endParaRPr kumimoji="0" lang="en-US" altLang="zh-TW" sz="1200" b="1">
              <a:latin typeface="+mn-lt"/>
              <a:ea typeface="+mn-ea"/>
            </a:endParaRPr>
          </a:p>
        </p:txBody>
      </p:sp>
      <p:pic>
        <p:nvPicPr>
          <p:cNvPr id="45091" name="Picture 50" descr="Fonemosa 423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0413" y="3984625"/>
            <a:ext cx="10080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2" name="Picture 92" descr="1000U-NEW"/>
          <p:cNvPicPr>
            <a:picLocks noChangeAspect="1" noChangeArrowheads="1"/>
          </p:cNvPicPr>
          <p:nvPr/>
        </p:nvPicPr>
        <p:blipFill>
          <a:blip r:embed="rId9" cstate="print">
            <a:lum bright="-18000"/>
          </a:blip>
          <a:srcRect/>
          <a:stretch>
            <a:fillRect/>
          </a:stretch>
        </p:blipFill>
        <p:spPr bwMode="auto">
          <a:xfrm>
            <a:off x="4552950" y="4354513"/>
            <a:ext cx="1006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83"/>
          <p:cNvSpPr>
            <a:spLocks/>
          </p:cNvSpPr>
          <p:nvPr/>
        </p:nvSpPr>
        <p:spPr bwMode="auto">
          <a:xfrm>
            <a:off x="1403350" y="3008313"/>
            <a:ext cx="4895850" cy="1628775"/>
          </a:xfrm>
          <a:custGeom>
            <a:avLst/>
            <a:gdLst>
              <a:gd name="T0" fmla="*/ 2147483647 w 3216"/>
              <a:gd name="T1" fmla="*/ 0 h 1026"/>
              <a:gd name="T2" fmla="*/ 2147483647 w 3216"/>
              <a:gd name="T3" fmla="*/ 2147483647 h 1026"/>
              <a:gd name="T4" fmla="*/ 2147483647 w 3216"/>
              <a:gd name="T5" fmla="*/ 2147483647 h 1026"/>
              <a:gd name="T6" fmla="*/ 2147483647 w 3216"/>
              <a:gd name="T7" fmla="*/ 2147483647 h 1026"/>
              <a:gd name="T8" fmla="*/ 2147483647 w 3216"/>
              <a:gd name="T9" fmla="*/ 2147483647 h 1026"/>
              <a:gd name="T10" fmla="*/ 0 w 3216"/>
              <a:gd name="T11" fmla="*/ 2147483647 h 10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026"/>
              <a:gd name="T20" fmla="*/ 3072 w 3216"/>
              <a:gd name="T21" fmla="*/ 1007 h 10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026">
                <a:moveTo>
                  <a:pt x="3216" y="337"/>
                </a:moveTo>
                <a:cubicBezTo>
                  <a:pt x="3137" y="376"/>
                  <a:pt x="2873" y="460"/>
                  <a:pt x="2744" y="569"/>
                </a:cubicBezTo>
                <a:cubicBezTo>
                  <a:pt x="2615" y="678"/>
                  <a:pt x="2556" y="1026"/>
                  <a:pt x="2440" y="993"/>
                </a:cubicBezTo>
                <a:cubicBezTo>
                  <a:pt x="2324" y="960"/>
                  <a:pt x="2212" y="526"/>
                  <a:pt x="2048" y="369"/>
                </a:cubicBezTo>
                <a:cubicBezTo>
                  <a:pt x="1884" y="212"/>
                  <a:pt x="1675" y="98"/>
                  <a:pt x="1456" y="49"/>
                </a:cubicBezTo>
                <a:cubicBezTo>
                  <a:pt x="1237" y="0"/>
                  <a:pt x="979" y="36"/>
                  <a:pt x="736" y="73"/>
                </a:cubicBezTo>
                <a:cubicBezTo>
                  <a:pt x="493" y="110"/>
                  <a:pt x="153" y="231"/>
                  <a:pt x="0" y="273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29" grpId="0" animBg="1"/>
      <p:bldP spid="4" grpId="0" animBg="1"/>
    </p:bldLst>
  </p:timing>
</p:sld>
</file>

<file path=ppt/theme/theme1.xml><?xml version="1.0" encoding="utf-8"?>
<a:theme xmlns:a="http://schemas.openxmlformats.org/drawingml/2006/main" name="cdb2004192l">
  <a:themeElements>
    <a:clrScheme name="cdb2004192l 3">
      <a:dk1>
        <a:srgbClr val="000000"/>
      </a:dk1>
      <a:lt1>
        <a:srgbClr val="FFFFFF"/>
      </a:lt1>
      <a:dk2>
        <a:srgbClr val="1D1F6F"/>
      </a:dk2>
      <a:lt2>
        <a:srgbClr val="C0C0C0"/>
      </a:lt2>
      <a:accent1>
        <a:srgbClr val="4987E3"/>
      </a:accent1>
      <a:accent2>
        <a:srgbClr val="D9520F"/>
      </a:accent2>
      <a:accent3>
        <a:srgbClr val="FFFFFF"/>
      </a:accent3>
      <a:accent4>
        <a:srgbClr val="000000"/>
      </a:accent4>
      <a:accent5>
        <a:srgbClr val="B1C3EF"/>
      </a:accent5>
      <a:accent6>
        <a:srgbClr val="C4490C"/>
      </a:accent6>
      <a:hlink>
        <a:srgbClr val="36A1B6"/>
      </a:hlink>
      <a:folHlink>
        <a:srgbClr val="9CC769"/>
      </a:folHlink>
    </a:clrScheme>
    <a:fontScheme name="cdb2004192l">
      <a:majorFont>
        <a:latin typeface="Arial"/>
        <a:ea typeface="微軟正黑體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92l 1">
        <a:dk1>
          <a:srgbClr val="000000"/>
        </a:dk1>
        <a:lt1>
          <a:srgbClr val="FFFFFF"/>
        </a:lt1>
        <a:dk2>
          <a:srgbClr val="135377"/>
        </a:dk2>
        <a:lt2>
          <a:srgbClr val="969696"/>
        </a:lt2>
        <a:accent1>
          <a:srgbClr val="2AA08A"/>
        </a:accent1>
        <a:accent2>
          <a:srgbClr val="9C88E6"/>
        </a:accent2>
        <a:accent3>
          <a:srgbClr val="FFFFFF"/>
        </a:accent3>
        <a:accent4>
          <a:srgbClr val="000000"/>
        </a:accent4>
        <a:accent5>
          <a:srgbClr val="ACCDC4"/>
        </a:accent5>
        <a:accent6>
          <a:srgbClr val="8D7BD0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117AC1"/>
        </a:accent1>
        <a:accent2>
          <a:srgbClr val="38B890"/>
        </a:accent2>
        <a:accent3>
          <a:srgbClr val="FFFFFF"/>
        </a:accent3>
        <a:accent4>
          <a:srgbClr val="000000"/>
        </a:accent4>
        <a:accent5>
          <a:srgbClr val="AABEDD"/>
        </a:accent5>
        <a:accent6>
          <a:srgbClr val="32A682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3">
        <a:dk1>
          <a:srgbClr val="000000"/>
        </a:dk1>
        <a:lt1>
          <a:srgbClr val="FFFFFF"/>
        </a:lt1>
        <a:dk2>
          <a:srgbClr val="1D1F6F"/>
        </a:dk2>
        <a:lt2>
          <a:srgbClr val="C0C0C0"/>
        </a:lt2>
        <a:accent1>
          <a:srgbClr val="4987E3"/>
        </a:accent1>
        <a:accent2>
          <a:srgbClr val="D9520F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C4490C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cdb2004192l</Template>
  <TotalTime>58232</TotalTime>
  <Words>188</Words>
  <Application>Microsoft Office PowerPoint</Application>
  <PresentationFormat>如螢幕大小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cdb2004192l</vt:lpstr>
      <vt:lpstr>PhotoImpact</vt:lpstr>
      <vt:lpstr>手機0元漫遊 </vt:lpstr>
      <vt:lpstr>Demo 6. 手機0元漫遊 </vt:lpstr>
    </vt:vector>
  </TitlesOfParts>
  <Company>VODTEL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MOSA IP-PBX 企業網路通訊一碼通方案</dc:title>
  <dc:creator>Ryan Lo</dc:creator>
  <cp:lastModifiedBy>Chris</cp:lastModifiedBy>
  <cp:revision>372</cp:revision>
  <dcterms:created xsi:type="dcterms:W3CDTF">2012-03-20T01:51:44Z</dcterms:created>
  <dcterms:modified xsi:type="dcterms:W3CDTF">2015-11-09T09:16:04Z</dcterms:modified>
</cp:coreProperties>
</file>