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73" r:id="rId2"/>
    <p:sldId id="774" r:id="rId3"/>
    <p:sldId id="775" r:id="rId4"/>
    <p:sldId id="776" r:id="rId5"/>
    <p:sldId id="777" r:id="rId6"/>
    <p:sldId id="778" r:id="rId7"/>
    <p:sldId id="779" r:id="rId8"/>
    <p:sldId id="785" r:id="rId9"/>
    <p:sldId id="786" r:id="rId10"/>
    <p:sldId id="78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99CCFF"/>
    <a:srgbClr val="FF9900"/>
    <a:srgbClr val="0000CC"/>
    <a:srgbClr val="BBE0E3"/>
    <a:srgbClr val="3399FF"/>
    <a:srgbClr val="00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6" autoAdjust="0"/>
    <p:restoredTop sz="94660"/>
  </p:normalViewPr>
  <p:slideViewPr>
    <p:cSldViewPr>
      <p:cViewPr>
        <p:scale>
          <a:sx n="75" d="100"/>
          <a:sy n="75" d="100"/>
        </p:scale>
        <p:origin x="-1099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2727A74-3257-48D1-AECB-866BD30FB5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18744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1ABC1DF-EC6F-4D8B-A480-8CA8674ADED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936897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 txBox="1">
            <a:spLocks noGrp="1"/>
          </p:cNvSpPr>
          <p:nvPr/>
        </p:nvSpPr>
        <p:spPr bwMode="auto">
          <a:xfrm>
            <a:off x="3884815" y="8685413"/>
            <a:ext cx="2971587" cy="4571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2709B5F-2A8C-4BEE-9410-11DB284E6162}" type="slidenum">
              <a:rPr kumimoji="0" lang="zh-TW" altLang="en-US" sz="1200">
                <a:latin typeface="Arial" pitchFamily="34" charset="0"/>
                <a:ea typeface="+mn-ea"/>
              </a:rPr>
              <a:pPr algn="r">
                <a:defRPr/>
              </a:pPr>
              <a:t>5</a:t>
            </a:fld>
            <a:endParaRPr kumimoji="0" lang="en-US" altLang="zh-TW" sz="1200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 txBox="1">
            <a:spLocks noGrp="1"/>
          </p:cNvSpPr>
          <p:nvPr/>
        </p:nvSpPr>
        <p:spPr bwMode="auto">
          <a:xfrm>
            <a:off x="3884815" y="8685413"/>
            <a:ext cx="2971587" cy="4571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E44073D-905D-414D-BE1B-7F256C2CC233}" type="slidenum">
              <a:rPr kumimoji="0" lang="zh-TW" altLang="en-US" sz="1200">
                <a:latin typeface="Arial" pitchFamily="34" charset="0"/>
                <a:ea typeface="+mn-ea"/>
              </a:rPr>
              <a:pPr algn="r">
                <a:defRPr/>
              </a:pPr>
              <a:t>6</a:t>
            </a:fld>
            <a:endParaRPr kumimoji="0" lang="en-US" altLang="zh-TW" sz="1200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1" y="4344897"/>
            <a:ext cx="5485760" cy="4112682"/>
          </a:xfrm>
          <a:noFill/>
          <a:ln/>
        </p:spPr>
        <p:txBody>
          <a:bodyPr lIns="88148" tIns="44073" rIns="88148" bIns="44073"/>
          <a:lstStyle/>
          <a:p>
            <a:r>
              <a:rPr lang="zh-TW" altLang="en-US" smtClean="0">
                <a:ea typeface="新細明體" charset="-120"/>
              </a:rPr>
              <a:t>討論</a:t>
            </a:r>
            <a:r>
              <a:rPr lang="en-US" altLang="zh-TW" smtClean="0">
                <a:ea typeface="新細明體" charset="-120"/>
              </a:rPr>
              <a:t>1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lt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1"/>
          <p:cNvGraphicFramePr>
            <a:graphicFrameLocks noChangeAspect="1"/>
          </p:cNvGraphicFramePr>
          <p:nvPr/>
        </p:nvGraphicFramePr>
        <p:xfrm>
          <a:off x="7380320" y="5922963"/>
          <a:ext cx="1763712" cy="935037"/>
        </p:xfrm>
        <a:graphic>
          <a:graphicData uri="http://schemas.openxmlformats.org/presentationml/2006/ole">
            <p:oleObj spid="_x0000_s162824" name="PhotoImpact" r:id="rId4" imgW="2869841" imgH="1523810" progId="PI3.Image">
              <p:embed/>
            </p:oleObj>
          </a:graphicData>
        </a:graphic>
      </p:graphicFrame>
      <p:sp>
        <p:nvSpPr>
          <p:cNvPr id="6" name="Text Box 62"/>
          <p:cNvSpPr txBox="1">
            <a:spLocks noChangeArrowheads="1"/>
          </p:cNvSpPr>
          <p:nvPr userDrawn="1"/>
        </p:nvSpPr>
        <p:spPr bwMode="auto">
          <a:xfrm>
            <a:off x="34925" y="6477000"/>
            <a:ext cx="21888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b="1" dirty="0" smtClean="0">
                <a:solidFill>
                  <a:schemeClr val="bg1"/>
                </a:solidFill>
                <a:ea typeface="新細明體" pitchFamily="18" charset="-120"/>
              </a:rPr>
              <a:t>www.emosa.com.tw</a:t>
            </a:r>
            <a:endParaRPr kumimoji="0" lang="en-US" altLang="zh-TW" sz="1600" b="1" dirty="0">
              <a:solidFill>
                <a:schemeClr val="bg1"/>
              </a:solidFill>
              <a:ea typeface="新細明體" pitchFamily="18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114925"/>
            <a:ext cx="7391400" cy="762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pic>
        <p:nvPicPr>
          <p:cNvPr id="7" name="Picture 11" descr="emosa whol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00042"/>
            <a:ext cx="2214546" cy="6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 userDrawn="1"/>
        </p:nvSpPr>
        <p:spPr>
          <a:xfrm>
            <a:off x="428628" y="-71462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TW" sz="3600" dirty="0" smtClean="0">
                <a:solidFill>
                  <a:srgbClr val="0066CC"/>
                </a:solidFill>
                <a:latin typeface="Bremen Bd BT" pitchFamily="82" charset="0"/>
              </a:rPr>
              <a:t>MOS</a:t>
            </a:r>
            <a:r>
              <a:rPr lang="en-US" altLang="zh-TW" sz="3600" dirty="0" smtClean="0">
                <a:solidFill>
                  <a:srgbClr val="FF9900"/>
                </a:solidFill>
                <a:latin typeface="Bremen Bd BT" pitchFamily="82" charset="0"/>
              </a:rPr>
              <a:t>A</a:t>
            </a:r>
            <a:endParaRPr lang="zh-TW" altLang="en-US" sz="3600" dirty="0">
              <a:solidFill>
                <a:srgbClr val="FF9900"/>
              </a:solidFill>
              <a:latin typeface="Bremen Bd B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91338" y="44450"/>
            <a:ext cx="2144712" cy="63563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281738" cy="63563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713" y="44450"/>
            <a:ext cx="7272337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8229600" cy="26336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3767138"/>
            <a:ext cx="8229600" cy="2633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9"/>
          <p:cNvGraphicFramePr>
            <a:graphicFrameLocks noChangeAspect="1"/>
          </p:cNvGraphicFramePr>
          <p:nvPr/>
        </p:nvGraphicFramePr>
        <p:xfrm>
          <a:off x="0" y="0"/>
          <a:ext cx="9144000" cy="763588"/>
        </p:xfrm>
        <a:graphic>
          <a:graphicData uri="http://schemas.openxmlformats.org/presentationml/2006/ole">
            <p:oleObj spid="_x0000_s1032" name="PhotoImpact" r:id="rId15" imgW="9733333" imgH="1219048" progId="PI3.Image">
              <p:embed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403350" y="44450"/>
            <a:ext cx="76327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3500430" y="6453212"/>
            <a:ext cx="2133600" cy="4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21A1750D-7F2B-456C-9CF3-4FB60DD307A7}" type="slidenum">
              <a:rPr kumimoji="0" lang="zh-TW" altLang="en-US" sz="1400">
                <a:solidFill>
                  <a:srgbClr val="0033CC"/>
                </a:solidFill>
                <a:ea typeface="新細明體" pitchFamily="18" charset="-120"/>
              </a:rPr>
              <a:pPr algn="ctr">
                <a:defRPr/>
              </a:pPr>
              <a:t>‹#›</a:t>
            </a:fld>
            <a:endParaRPr kumimoji="0" lang="en-US" altLang="zh-TW" sz="1400" dirty="0">
              <a:solidFill>
                <a:srgbClr val="0033CC"/>
              </a:solidFill>
              <a:ea typeface="新細明體" pitchFamily="18" charset="-120"/>
            </a:endParaRPr>
          </a:p>
        </p:txBody>
      </p:sp>
      <p:pic>
        <p:nvPicPr>
          <p:cNvPr id="8" name="Picture 11" descr="emosa whole 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00958" y="6412199"/>
            <a:ext cx="1643042" cy="44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 userDrawn="1"/>
        </p:nvSpPr>
        <p:spPr>
          <a:xfrm>
            <a:off x="0" y="-24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TW" sz="3600" dirty="0" smtClean="0">
                <a:solidFill>
                  <a:srgbClr val="0066CC"/>
                </a:solidFill>
                <a:latin typeface="Bremen Bd BT" pitchFamily="82" charset="0"/>
              </a:rPr>
              <a:t>MOS</a:t>
            </a:r>
            <a:r>
              <a:rPr lang="en-US" altLang="zh-TW" sz="3600" dirty="0" smtClean="0">
                <a:solidFill>
                  <a:srgbClr val="FF9900"/>
                </a:solidFill>
                <a:latin typeface="Bremen Bd BT" pitchFamily="82" charset="0"/>
              </a:rPr>
              <a:t>A</a:t>
            </a:r>
            <a:endParaRPr lang="zh-TW" altLang="en-US" sz="3600" dirty="0">
              <a:solidFill>
                <a:srgbClr val="FF9900"/>
              </a:solidFill>
              <a:latin typeface="Bremen Bd BT" pitchFamily="82" charset="0"/>
            </a:endParaRPr>
          </a:p>
        </p:txBody>
      </p:sp>
      <p:sp>
        <p:nvSpPr>
          <p:cNvPr id="10" name="Text Box 62"/>
          <p:cNvSpPr txBox="1">
            <a:spLocks noChangeArrowheads="1"/>
          </p:cNvSpPr>
          <p:nvPr userDrawn="1"/>
        </p:nvSpPr>
        <p:spPr bwMode="auto">
          <a:xfrm>
            <a:off x="34925" y="6477000"/>
            <a:ext cx="21888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b="1" dirty="0" smtClean="0">
                <a:solidFill>
                  <a:schemeClr val="tx1"/>
                </a:solidFill>
                <a:ea typeface="新細明體" pitchFamily="18" charset="-120"/>
              </a:rPr>
              <a:t>www.emosa.com.tw</a:t>
            </a:r>
            <a:endParaRPr kumimoji="0" lang="en-US" altLang="zh-TW" sz="16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12" Type="http://schemas.openxmlformats.org/officeDocument/2006/relationships/image" Target="../media/image30.gif"/><Relationship Id="rId1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image" Target="../media/image34.wmf"/><Relationship Id="rId5" Type="http://schemas.openxmlformats.org/officeDocument/2006/relationships/image" Target="../media/image33.png"/><Relationship Id="rId15" Type="http://schemas.openxmlformats.org/officeDocument/2006/relationships/image" Target="../media/image8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7.png"/><Relationship Id="rId15" Type="http://schemas.openxmlformats.org/officeDocument/2006/relationships/image" Target="../media/image31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84213" y="2708275"/>
            <a:ext cx="777716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MOS</a:t>
            </a:r>
            <a:r>
              <a:rPr lang="en-US" altLang="zh-TW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A </a:t>
            </a:r>
            <a:r>
              <a:rPr lang="en-US" altLang="zh-TW" sz="5400" b="1" dirty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IP-PBX</a:t>
            </a: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 Unicode MS" pitchFamily="34" charset="-120"/>
              </a:rPr>
              <a:t>兩岸一碼通</a:t>
            </a:r>
            <a:endParaRPr kumimoji="0" lang="en-US" altLang="zh-TW" sz="4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107"/>
          <p:cNvSpPr>
            <a:spLocks noChangeShapeType="1"/>
          </p:cNvSpPr>
          <p:nvPr/>
        </p:nvSpPr>
        <p:spPr bwMode="auto">
          <a:xfrm>
            <a:off x="5915025" y="3698875"/>
            <a:ext cx="936625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4" name="Line 152"/>
          <p:cNvSpPr>
            <a:spLocks noChangeShapeType="1"/>
          </p:cNvSpPr>
          <p:nvPr/>
        </p:nvSpPr>
        <p:spPr bwMode="auto">
          <a:xfrm flipH="1">
            <a:off x="3322638" y="3771900"/>
            <a:ext cx="1296987" cy="12954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5" name="Line 153"/>
          <p:cNvSpPr>
            <a:spLocks noChangeShapeType="1"/>
          </p:cNvSpPr>
          <p:nvPr/>
        </p:nvSpPr>
        <p:spPr bwMode="auto">
          <a:xfrm flipH="1">
            <a:off x="4619625" y="3698875"/>
            <a:ext cx="576263" cy="1368425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3132138" y="3213100"/>
            <a:ext cx="3168650" cy="1008063"/>
            <a:chOff x="2654" y="2387"/>
            <a:chExt cx="1224" cy="635"/>
          </a:xfrm>
        </p:grpSpPr>
        <p:sp>
          <p:nvSpPr>
            <p:cNvPr id="2164" name="Freeform 190"/>
            <p:cNvSpPr>
              <a:spLocks/>
            </p:cNvSpPr>
            <p:nvPr/>
          </p:nvSpPr>
          <p:spPr bwMode="auto">
            <a:xfrm>
              <a:off x="2654" y="2387"/>
              <a:ext cx="1224" cy="635"/>
            </a:xfrm>
            <a:custGeom>
              <a:avLst/>
              <a:gdLst>
                <a:gd name="T0" fmla="*/ 10017 w 1250"/>
                <a:gd name="T1" fmla="*/ 490 h 693"/>
                <a:gd name="T2" fmla="*/ 5051 w 1250"/>
                <a:gd name="T3" fmla="*/ 540 h 693"/>
                <a:gd name="T4" fmla="*/ 1477 w 1250"/>
                <a:gd name="T5" fmla="*/ 619 h 693"/>
                <a:gd name="T6" fmla="*/ 114 w 1250"/>
                <a:gd name="T7" fmla="*/ 710 h 693"/>
                <a:gd name="T8" fmla="*/ 248 w 1250"/>
                <a:gd name="T9" fmla="*/ 794 h 693"/>
                <a:gd name="T10" fmla="*/ 1366 w 1250"/>
                <a:gd name="T11" fmla="*/ 838 h 693"/>
                <a:gd name="T12" fmla="*/ 4295 w 1250"/>
                <a:gd name="T13" fmla="*/ 906 h 693"/>
                <a:gd name="T14" fmla="*/ 10146 w 1250"/>
                <a:gd name="T15" fmla="*/ 977 h 693"/>
                <a:gd name="T16" fmla="*/ 17593 w 1250"/>
                <a:gd name="T17" fmla="*/ 1016 h 693"/>
                <a:gd name="T18" fmla="*/ 22905 w 1250"/>
                <a:gd name="T19" fmla="*/ 1050 h 693"/>
                <a:gd name="T20" fmla="*/ 26498 w 1250"/>
                <a:gd name="T21" fmla="*/ 1108 h 693"/>
                <a:gd name="T22" fmla="*/ 31166 w 1250"/>
                <a:gd name="T23" fmla="*/ 1156 h 693"/>
                <a:gd name="T24" fmla="*/ 36587 w 1250"/>
                <a:gd name="T25" fmla="*/ 1177 h 693"/>
                <a:gd name="T26" fmla="*/ 42860 w 1250"/>
                <a:gd name="T27" fmla="*/ 1174 h 693"/>
                <a:gd name="T28" fmla="*/ 49002 w 1250"/>
                <a:gd name="T29" fmla="*/ 1149 h 693"/>
                <a:gd name="T30" fmla="*/ 53692 w 1250"/>
                <a:gd name="T31" fmla="*/ 1156 h 693"/>
                <a:gd name="T32" fmla="*/ 58920 w 1250"/>
                <a:gd name="T33" fmla="*/ 1202 h 693"/>
                <a:gd name="T34" fmla="*/ 65380 w 1250"/>
                <a:gd name="T35" fmla="*/ 1225 h 693"/>
                <a:gd name="T36" fmla="*/ 72043 w 1250"/>
                <a:gd name="T37" fmla="*/ 1221 h 693"/>
                <a:gd name="T38" fmla="*/ 81263 w 1250"/>
                <a:gd name="T39" fmla="*/ 1172 h 693"/>
                <a:gd name="T40" fmla="*/ 89898 w 1250"/>
                <a:gd name="T41" fmla="*/ 1066 h 693"/>
                <a:gd name="T42" fmla="*/ 93208 w 1250"/>
                <a:gd name="T43" fmla="*/ 998 h 693"/>
                <a:gd name="T44" fmla="*/ 103407 w 1250"/>
                <a:gd name="T45" fmla="*/ 955 h 693"/>
                <a:gd name="T46" fmla="*/ 110302 w 1250"/>
                <a:gd name="T47" fmla="*/ 885 h 693"/>
                <a:gd name="T48" fmla="*/ 114104 w 1250"/>
                <a:gd name="T49" fmla="*/ 796 h 693"/>
                <a:gd name="T50" fmla="*/ 114655 w 1250"/>
                <a:gd name="T51" fmla="*/ 750 h 693"/>
                <a:gd name="T52" fmla="*/ 114723 w 1250"/>
                <a:gd name="T53" fmla="*/ 700 h 693"/>
                <a:gd name="T54" fmla="*/ 113231 w 1250"/>
                <a:gd name="T55" fmla="*/ 617 h 693"/>
                <a:gd name="T56" fmla="*/ 110748 w 1250"/>
                <a:gd name="T57" fmla="*/ 543 h 693"/>
                <a:gd name="T58" fmla="*/ 107116 w 1250"/>
                <a:gd name="T59" fmla="*/ 492 h 693"/>
                <a:gd name="T60" fmla="*/ 102961 w 1250"/>
                <a:gd name="T61" fmla="*/ 417 h 693"/>
                <a:gd name="T62" fmla="*/ 103036 w 1250"/>
                <a:gd name="T63" fmla="*/ 354 h 693"/>
                <a:gd name="T64" fmla="*/ 101707 w 1250"/>
                <a:gd name="T65" fmla="*/ 282 h 693"/>
                <a:gd name="T66" fmla="*/ 97990 w 1250"/>
                <a:gd name="T67" fmla="*/ 198 h 693"/>
                <a:gd name="T68" fmla="*/ 92679 w 1250"/>
                <a:gd name="T69" fmla="*/ 139 h 693"/>
                <a:gd name="T70" fmla="*/ 85928 w 1250"/>
                <a:gd name="T71" fmla="*/ 117 h 693"/>
                <a:gd name="T72" fmla="*/ 78316 w 1250"/>
                <a:gd name="T73" fmla="*/ 152 h 693"/>
                <a:gd name="T74" fmla="*/ 74399 w 1250"/>
                <a:gd name="T75" fmla="*/ 87 h 693"/>
                <a:gd name="T76" fmla="*/ 69116 w 1250"/>
                <a:gd name="T77" fmla="*/ 43 h 693"/>
                <a:gd name="T78" fmla="*/ 56790 w 1250"/>
                <a:gd name="T79" fmla="*/ 0 h 693"/>
                <a:gd name="T80" fmla="*/ 43556 w 1250"/>
                <a:gd name="T81" fmla="*/ 39 h 693"/>
                <a:gd name="T82" fmla="*/ 38398 w 1250"/>
                <a:gd name="T83" fmla="*/ 93 h 693"/>
                <a:gd name="T84" fmla="*/ 34903 w 1250"/>
                <a:gd name="T85" fmla="*/ 158 h 693"/>
                <a:gd name="T86" fmla="*/ 26550 w 1250"/>
                <a:gd name="T87" fmla="*/ 146 h 693"/>
                <a:gd name="T88" fmla="*/ 20331 w 1250"/>
                <a:gd name="T89" fmla="*/ 181 h 693"/>
                <a:gd name="T90" fmla="*/ 15604 w 1250"/>
                <a:gd name="T91" fmla="*/ 257 h 693"/>
                <a:gd name="T92" fmla="*/ 12961 w 1250"/>
                <a:gd name="T93" fmla="*/ 350 h 693"/>
                <a:gd name="T94" fmla="*/ 12622 w 1250"/>
                <a:gd name="T95" fmla="*/ 425 h 693"/>
                <a:gd name="T96" fmla="*/ 13063 w 1250"/>
                <a:gd name="T97" fmla="*/ 4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>
              <a:off x="2789" y="2599"/>
              <a:ext cx="907" cy="241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  <a:cs typeface="Arial" pitchFamily="34" charset="0"/>
                </a:rPr>
                <a:t>Internet</a:t>
              </a:r>
              <a:endParaRPr lang="en-US" altLang="zh-TW" b="1"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057" name="Freeform 198"/>
          <p:cNvSpPr>
            <a:spLocks/>
          </p:cNvSpPr>
          <p:nvPr/>
        </p:nvSpPr>
        <p:spPr bwMode="auto">
          <a:xfrm>
            <a:off x="4043363" y="2187575"/>
            <a:ext cx="2736850" cy="1169988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333333"/>
              </a:gs>
            </a:gsLst>
            <a:lin ang="2700000" scaled="1"/>
          </a:gra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zh-TW" altLang="en-US"/>
          </a:p>
        </p:txBody>
      </p:sp>
      <p:sp>
        <p:nvSpPr>
          <p:cNvPr id="54" name="Text Box 199"/>
          <p:cNvSpPr txBox="1">
            <a:spLocks noChangeArrowheads="1"/>
          </p:cNvSpPr>
          <p:nvPr/>
        </p:nvSpPr>
        <p:spPr bwMode="auto">
          <a:xfrm>
            <a:off x="4643438" y="2565400"/>
            <a:ext cx="16557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kumimoji="0" lang="zh-TW" altLang="en-US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中國移動</a:t>
            </a:r>
            <a:r>
              <a:rPr lang="zh-TW" altLang="en-US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 </a:t>
            </a:r>
          </a:p>
        </p:txBody>
      </p:sp>
      <p:sp>
        <p:nvSpPr>
          <p:cNvPr id="2059" name="Line 158"/>
          <p:cNvSpPr>
            <a:spLocks noChangeShapeType="1"/>
          </p:cNvSpPr>
          <p:nvPr/>
        </p:nvSpPr>
        <p:spPr bwMode="auto">
          <a:xfrm flipV="1">
            <a:off x="2530475" y="3213100"/>
            <a:ext cx="25400" cy="1782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60" name="Freeform 198"/>
          <p:cNvSpPr>
            <a:spLocks/>
          </p:cNvSpPr>
          <p:nvPr/>
        </p:nvSpPr>
        <p:spPr bwMode="auto">
          <a:xfrm>
            <a:off x="1835150" y="2205038"/>
            <a:ext cx="3024188" cy="1223962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rgbClr val="008000"/>
              </a:gs>
            </a:gsLst>
            <a:lin ang="2700000" scaled="1"/>
          </a:gra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zh-TW" altLang="en-US"/>
          </a:p>
        </p:txBody>
      </p:sp>
      <p:sp>
        <p:nvSpPr>
          <p:cNvPr id="2" name="Text Box 199"/>
          <p:cNvSpPr txBox="1">
            <a:spLocks noChangeArrowheads="1"/>
          </p:cNvSpPr>
          <p:nvPr/>
        </p:nvSpPr>
        <p:spPr bwMode="auto">
          <a:xfrm>
            <a:off x="2339975" y="2565400"/>
            <a:ext cx="1943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kumimoji="0"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遠傳電信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2062" name="Line 172"/>
          <p:cNvSpPr>
            <a:spLocks noChangeShapeType="1"/>
          </p:cNvSpPr>
          <p:nvPr/>
        </p:nvSpPr>
        <p:spPr bwMode="auto">
          <a:xfrm>
            <a:off x="3251200" y="5091113"/>
            <a:ext cx="0" cy="5746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63" name="Line 161"/>
          <p:cNvSpPr>
            <a:spLocks noChangeShapeType="1"/>
          </p:cNvSpPr>
          <p:nvPr/>
        </p:nvSpPr>
        <p:spPr bwMode="auto">
          <a:xfrm>
            <a:off x="1235075" y="4411663"/>
            <a:ext cx="0" cy="684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64" name="Line 164"/>
          <p:cNvSpPr>
            <a:spLocks noChangeShapeType="1"/>
          </p:cNvSpPr>
          <p:nvPr/>
        </p:nvSpPr>
        <p:spPr bwMode="auto">
          <a:xfrm>
            <a:off x="1379538" y="4424363"/>
            <a:ext cx="0" cy="684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65" name="Line 165"/>
          <p:cNvSpPr>
            <a:spLocks noChangeShapeType="1"/>
          </p:cNvSpPr>
          <p:nvPr/>
        </p:nvSpPr>
        <p:spPr bwMode="auto">
          <a:xfrm>
            <a:off x="1522413" y="4424363"/>
            <a:ext cx="0" cy="684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66" name="Line 166"/>
          <p:cNvSpPr>
            <a:spLocks noChangeShapeType="1"/>
          </p:cNvSpPr>
          <p:nvPr/>
        </p:nvSpPr>
        <p:spPr bwMode="auto">
          <a:xfrm>
            <a:off x="1666875" y="4424363"/>
            <a:ext cx="0" cy="684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67" name="Text Box 112"/>
          <p:cNvSpPr txBox="1">
            <a:spLocks noChangeArrowheads="1"/>
          </p:cNvSpPr>
          <p:nvPr/>
        </p:nvSpPr>
        <p:spPr bwMode="auto">
          <a:xfrm>
            <a:off x="1979613" y="5103813"/>
            <a:ext cx="1651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0" lang="zh-TW" altLang="zh-TW" sz="1200">
              <a:solidFill>
                <a:srgbClr val="FFFA1B"/>
              </a:solidFill>
            </a:endParaRPr>
          </a:p>
        </p:txBody>
      </p:sp>
      <p:sp>
        <p:nvSpPr>
          <p:cNvPr id="2068" name="Rectangle 113"/>
          <p:cNvSpPr>
            <a:spLocks noChangeArrowheads="1"/>
          </p:cNvSpPr>
          <p:nvPr/>
        </p:nvSpPr>
        <p:spPr bwMode="auto">
          <a:xfrm>
            <a:off x="3346450" y="536257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0" lang="zh-TW" altLang="zh-TW" sz="1200">
              <a:solidFill>
                <a:srgbClr val="FFFA1B"/>
              </a:solidFill>
            </a:endParaRPr>
          </a:p>
        </p:txBody>
      </p:sp>
      <p:sp>
        <p:nvSpPr>
          <p:cNvPr id="2069" name="Text Box 116"/>
          <p:cNvSpPr txBox="1">
            <a:spLocks noChangeArrowheads="1"/>
          </p:cNvSpPr>
          <p:nvPr/>
        </p:nvSpPr>
        <p:spPr bwMode="auto">
          <a:xfrm>
            <a:off x="6203950" y="4132263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000" b="1">
                <a:solidFill>
                  <a:schemeClr val="tx2"/>
                </a:solidFill>
              </a:rPr>
              <a:t> ADSL</a:t>
            </a:r>
          </a:p>
        </p:txBody>
      </p: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2962275" y="4922838"/>
            <a:ext cx="660400" cy="254000"/>
            <a:chOff x="3983" y="792"/>
            <a:chExt cx="739" cy="320"/>
          </a:xfrm>
        </p:grpSpPr>
        <p:pic>
          <p:nvPicPr>
            <p:cNvPr id="2162" name="Picture 1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3" name="Text Box 130"/>
            <p:cNvSpPr txBox="1">
              <a:spLocks noChangeArrowheads="1"/>
            </p:cNvSpPr>
            <p:nvPr/>
          </p:nvSpPr>
          <p:spPr bwMode="gray">
            <a:xfrm>
              <a:off x="3983" y="804"/>
              <a:ext cx="641" cy="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kumimoji="0" lang="en-US" altLang="zh-TW" sz="1000">
                  <a:solidFill>
                    <a:srgbClr val="CC3300"/>
                  </a:solidFill>
                </a:rPr>
                <a:t>ATU-R</a:t>
              </a:r>
              <a:endParaRPr kumimoji="0" lang="en-US" altLang="zh-TW" sz="1000"/>
            </a:p>
          </p:txBody>
        </p:sp>
      </p:grpSp>
      <p:sp>
        <p:nvSpPr>
          <p:cNvPr id="2071" name="Line 131"/>
          <p:cNvSpPr>
            <a:spLocks noChangeShapeType="1"/>
          </p:cNvSpPr>
          <p:nvPr/>
        </p:nvSpPr>
        <p:spPr bwMode="auto">
          <a:xfrm>
            <a:off x="2476500" y="5303838"/>
            <a:ext cx="139700" cy="2333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72" name="Line 132"/>
          <p:cNvSpPr>
            <a:spLocks noChangeShapeType="1"/>
          </p:cNvSpPr>
          <p:nvPr/>
        </p:nvSpPr>
        <p:spPr bwMode="auto">
          <a:xfrm flipH="1">
            <a:off x="2130425" y="5426075"/>
            <a:ext cx="233363" cy="1746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073" name="Picture 133" descr="ITE-12s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5724525"/>
            <a:ext cx="4540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134" descr="ITE-12s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8388" y="5707063"/>
            <a:ext cx="4540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Rectangle 154"/>
          <p:cNvSpPr>
            <a:spLocks noChangeArrowheads="1"/>
          </p:cNvSpPr>
          <p:nvPr/>
        </p:nvSpPr>
        <p:spPr bwMode="auto">
          <a:xfrm>
            <a:off x="3322638" y="4348163"/>
            <a:ext cx="5270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 b="1">
                <a:solidFill>
                  <a:schemeClr val="tx2"/>
                </a:solidFill>
              </a:rPr>
              <a:t>ADSL</a:t>
            </a:r>
          </a:p>
        </p:txBody>
      </p:sp>
      <p:sp>
        <p:nvSpPr>
          <p:cNvPr id="2076" name="Rectangle 155"/>
          <p:cNvSpPr>
            <a:spLocks noChangeArrowheads="1"/>
          </p:cNvSpPr>
          <p:nvPr/>
        </p:nvSpPr>
        <p:spPr bwMode="auto">
          <a:xfrm>
            <a:off x="4835525" y="4419600"/>
            <a:ext cx="5270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 b="1">
                <a:solidFill>
                  <a:schemeClr val="tx2"/>
                </a:solidFill>
              </a:rPr>
              <a:t>ADSL</a:t>
            </a:r>
          </a:p>
        </p:txBody>
      </p:sp>
      <p:sp>
        <p:nvSpPr>
          <p:cNvPr id="2077" name="Rectangle 157"/>
          <p:cNvSpPr>
            <a:spLocks noChangeArrowheads="1"/>
          </p:cNvSpPr>
          <p:nvPr/>
        </p:nvSpPr>
        <p:spPr bwMode="auto">
          <a:xfrm>
            <a:off x="1344613" y="6003925"/>
            <a:ext cx="106997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400" b="1"/>
              <a:t>台灣總公司</a:t>
            </a:r>
          </a:p>
        </p:txBody>
      </p:sp>
      <p:sp>
        <p:nvSpPr>
          <p:cNvPr id="2078" name="Oval 162"/>
          <p:cNvSpPr>
            <a:spLocks noChangeArrowheads="1"/>
          </p:cNvSpPr>
          <p:nvPr/>
        </p:nvSpPr>
        <p:spPr bwMode="auto">
          <a:xfrm>
            <a:off x="587375" y="3906838"/>
            <a:ext cx="1871663" cy="6477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969696"/>
              </a:gs>
            </a:gsLst>
            <a:lin ang="2700000" scaled="1"/>
          </a:gradFill>
          <a:ln w="9525" cap="rnd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8000" rIns="18000"/>
          <a:lstStyle/>
          <a:p>
            <a:pPr algn="ctr"/>
            <a:endParaRPr lang="zh-TW" altLang="en-US" sz="1400" b="1"/>
          </a:p>
        </p:txBody>
      </p:sp>
      <p:sp>
        <p:nvSpPr>
          <p:cNvPr id="2079" name="Rectangle 163"/>
          <p:cNvSpPr>
            <a:spLocks noChangeArrowheads="1"/>
          </p:cNvSpPr>
          <p:nvPr/>
        </p:nvSpPr>
        <p:spPr bwMode="auto">
          <a:xfrm>
            <a:off x="730250" y="4051300"/>
            <a:ext cx="16033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600" b="1">
                <a:solidFill>
                  <a:schemeClr val="tx2"/>
                </a:solidFill>
              </a:rPr>
              <a:t>市話代表號不變</a:t>
            </a:r>
          </a:p>
        </p:txBody>
      </p:sp>
      <p:sp>
        <p:nvSpPr>
          <p:cNvPr id="2080" name="Line 167"/>
          <p:cNvSpPr>
            <a:spLocks noChangeShapeType="1"/>
          </p:cNvSpPr>
          <p:nvPr/>
        </p:nvSpPr>
        <p:spPr bwMode="auto">
          <a:xfrm>
            <a:off x="2674938" y="52832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81" name="Text Box 174"/>
          <p:cNvSpPr txBox="1">
            <a:spLocks noChangeArrowheads="1"/>
          </p:cNvSpPr>
          <p:nvPr/>
        </p:nvSpPr>
        <p:spPr bwMode="auto">
          <a:xfrm>
            <a:off x="119063" y="2619375"/>
            <a:ext cx="1665287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kumimoji="0" lang="zh-TW" altLang="en-US" sz="1400" b="1">
                <a:solidFill>
                  <a:srgbClr val="FF0000"/>
                </a:solidFill>
              </a:rPr>
              <a:t>顯示分機</a:t>
            </a:r>
            <a:r>
              <a:rPr kumimoji="0" lang="en-US" altLang="zh-TW" sz="1400" b="1">
                <a:solidFill>
                  <a:srgbClr val="FF0000"/>
                </a:solidFill>
              </a:rPr>
              <a:t>PNP/</a:t>
            </a:r>
          </a:p>
          <a:p>
            <a:pPr marL="457200" indent="-457200"/>
            <a:r>
              <a:rPr kumimoji="0" lang="zh-TW" altLang="en-US" sz="1400" b="1">
                <a:solidFill>
                  <a:srgbClr val="FF0000"/>
                </a:solidFill>
              </a:rPr>
              <a:t>分公司</a:t>
            </a:r>
            <a:r>
              <a:rPr kumimoji="0" lang="en-US" altLang="zh-TW" sz="1400" b="1">
                <a:solidFill>
                  <a:srgbClr val="FF0000"/>
                </a:solidFill>
              </a:rPr>
              <a:t>PNP</a:t>
            </a:r>
            <a:r>
              <a:rPr kumimoji="0" lang="zh-TW" altLang="en-US" sz="1400" b="1">
                <a:solidFill>
                  <a:srgbClr val="FF0000"/>
                </a:solidFill>
              </a:rPr>
              <a:t>代表號</a:t>
            </a:r>
          </a:p>
        </p:txBody>
      </p:sp>
      <p:sp>
        <p:nvSpPr>
          <p:cNvPr id="2082" name="Text Box 175"/>
          <p:cNvSpPr txBox="1">
            <a:spLocks noChangeArrowheads="1"/>
          </p:cNvSpPr>
          <p:nvPr/>
        </p:nvSpPr>
        <p:spPr bwMode="auto">
          <a:xfrm>
            <a:off x="369888" y="890588"/>
            <a:ext cx="2114550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kumimoji="0" lang="zh-TW" altLang="en-US" sz="1400" b="1">
                <a:solidFill>
                  <a:srgbClr val="FF0000"/>
                </a:solidFill>
              </a:rPr>
              <a:t>顯示</a:t>
            </a:r>
            <a:r>
              <a:rPr kumimoji="0" lang="en-US" altLang="zh-TW" sz="1400" b="1">
                <a:solidFill>
                  <a:srgbClr val="FF0000"/>
                </a:solidFill>
              </a:rPr>
              <a:t>070/ DID/DOD </a:t>
            </a:r>
          </a:p>
          <a:p>
            <a:pPr marL="457200" indent="-457200" eaLnBrk="0" hangingPunct="0"/>
            <a:r>
              <a:rPr kumimoji="0" lang="zh-TW" altLang="en-US" sz="1400" b="1">
                <a:solidFill>
                  <a:srgbClr val="FF0000"/>
                </a:solidFill>
              </a:rPr>
              <a:t>代表號碼</a:t>
            </a:r>
          </a:p>
        </p:txBody>
      </p:sp>
      <p:sp>
        <p:nvSpPr>
          <p:cNvPr id="2083" name="Rectangle 176"/>
          <p:cNvSpPr>
            <a:spLocks noChangeArrowheads="1"/>
          </p:cNvSpPr>
          <p:nvPr/>
        </p:nvSpPr>
        <p:spPr bwMode="auto">
          <a:xfrm>
            <a:off x="2603500" y="3914775"/>
            <a:ext cx="398463" cy="274638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33CC"/>
                </a:solidFill>
              </a:rPr>
              <a:t>E1</a:t>
            </a:r>
          </a:p>
        </p:txBody>
      </p:sp>
      <p:sp>
        <p:nvSpPr>
          <p:cNvPr id="2084" name="Rectangle 179"/>
          <p:cNvSpPr>
            <a:spLocks noChangeArrowheads="1"/>
          </p:cNvSpPr>
          <p:nvPr/>
        </p:nvSpPr>
        <p:spPr bwMode="auto">
          <a:xfrm>
            <a:off x="2819400" y="5891213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1200" b="1">
                <a:solidFill>
                  <a:schemeClr val="tx2"/>
                </a:solidFill>
              </a:rPr>
              <a:t>計費系統</a:t>
            </a:r>
          </a:p>
        </p:txBody>
      </p:sp>
      <p:pic>
        <p:nvPicPr>
          <p:cNvPr id="2085" name="Picture 180" descr="ITE-12s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0" y="5724525"/>
            <a:ext cx="4540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181" descr="ITE-12s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0113" y="5724525"/>
            <a:ext cx="4540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7" name="Rectangle 154"/>
          <p:cNvSpPr>
            <a:spLocks noChangeArrowheads="1"/>
          </p:cNvSpPr>
          <p:nvPr/>
        </p:nvSpPr>
        <p:spPr bwMode="auto">
          <a:xfrm>
            <a:off x="3635375" y="5157788"/>
            <a:ext cx="6731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400" b="1">
                <a:solidFill>
                  <a:schemeClr val="tx2"/>
                </a:solidFill>
              </a:rPr>
              <a:t>58000</a:t>
            </a:r>
          </a:p>
        </p:txBody>
      </p:sp>
      <p:sp>
        <p:nvSpPr>
          <p:cNvPr id="2088" name="Rectangle 154"/>
          <p:cNvSpPr>
            <a:spLocks noChangeArrowheads="1"/>
          </p:cNvSpPr>
          <p:nvPr/>
        </p:nvSpPr>
        <p:spPr bwMode="auto">
          <a:xfrm>
            <a:off x="5986463" y="4922838"/>
            <a:ext cx="6731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400" b="1">
                <a:solidFill>
                  <a:schemeClr val="tx2"/>
                </a:solidFill>
              </a:rPr>
              <a:t>56000</a:t>
            </a:r>
          </a:p>
        </p:txBody>
      </p:sp>
      <p:sp>
        <p:nvSpPr>
          <p:cNvPr id="122006" name="Rectangle 150"/>
          <p:cNvSpPr>
            <a:spLocks noChangeArrowheads="1"/>
          </p:cNvSpPr>
          <p:nvPr/>
        </p:nvSpPr>
        <p:spPr bwMode="auto">
          <a:xfrm>
            <a:off x="2819400" y="1106488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0" lang="zh-TW" altLang="en-US" b="1">
                <a:solidFill>
                  <a:srgbClr val="EB000C"/>
                </a:solidFill>
                <a:ea typeface="新細明體" pitchFamily="18" charset="-120"/>
              </a:rPr>
              <a:t>整合新購 </a:t>
            </a:r>
            <a:r>
              <a:rPr kumimoji="0" lang="en-US" altLang="zh-TW" b="1">
                <a:solidFill>
                  <a:srgbClr val="EB000C"/>
                </a:solidFill>
                <a:ea typeface="新細明體" pitchFamily="18" charset="-120"/>
              </a:rPr>
              <a:t>PBX + MOSA IP-PBX</a:t>
            </a:r>
          </a:p>
        </p:txBody>
      </p:sp>
      <p:sp>
        <p:nvSpPr>
          <p:cNvPr id="2090" name="Rectangle 154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188913"/>
            <a:ext cx="7715250" cy="576262"/>
          </a:xfrm>
        </p:spPr>
        <p:txBody>
          <a:bodyPr/>
          <a:lstStyle/>
          <a:p>
            <a:r>
              <a:rPr lang="zh-TW" altLang="en-US" smtClean="0"/>
              <a:t>皇將科技 語音通信整合架構</a:t>
            </a:r>
          </a:p>
        </p:txBody>
      </p:sp>
      <p:sp>
        <p:nvSpPr>
          <p:cNvPr id="2091" name="Line 172"/>
          <p:cNvSpPr>
            <a:spLocks noChangeShapeType="1"/>
          </p:cNvSpPr>
          <p:nvPr/>
        </p:nvSpPr>
        <p:spPr bwMode="auto">
          <a:xfrm>
            <a:off x="7140575" y="4564063"/>
            <a:ext cx="5762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6" name="Group 100"/>
          <p:cNvGrpSpPr>
            <a:grpSpLocks/>
          </p:cNvGrpSpPr>
          <p:nvPr/>
        </p:nvGrpSpPr>
        <p:grpSpPr bwMode="auto">
          <a:xfrm>
            <a:off x="7874000" y="4635500"/>
            <a:ext cx="215900" cy="287338"/>
            <a:chOff x="4785" y="845"/>
            <a:chExt cx="136" cy="362"/>
          </a:xfrm>
        </p:grpSpPr>
        <p:sp>
          <p:nvSpPr>
            <p:cNvPr id="2158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9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60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61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7586663" y="4635500"/>
            <a:ext cx="215900" cy="287338"/>
            <a:chOff x="4785" y="845"/>
            <a:chExt cx="136" cy="362"/>
          </a:xfrm>
        </p:grpSpPr>
        <p:sp>
          <p:nvSpPr>
            <p:cNvPr id="2154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5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6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7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" name="Group 149"/>
          <p:cNvGrpSpPr>
            <a:grpSpLocks/>
          </p:cNvGrpSpPr>
          <p:nvPr/>
        </p:nvGrpSpPr>
        <p:grpSpPr bwMode="auto">
          <a:xfrm>
            <a:off x="6635750" y="4491038"/>
            <a:ext cx="700088" cy="258762"/>
            <a:chOff x="4014" y="792"/>
            <a:chExt cx="708" cy="316"/>
          </a:xfrm>
        </p:grpSpPr>
        <p:pic>
          <p:nvPicPr>
            <p:cNvPr id="2152" name="Picture 1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" name="Text Box 151"/>
            <p:cNvSpPr txBox="1">
              <a:spLocks noChangeArrowheads="1"/>
            </p:cNvSpPr>
            <p:nvPr/>
          </p:nvSpPr>
          <p:spPr bwMode="gray">
            <a:xfrm>
              <a:off x="4014" y="809"/>
              <a:ext cx="580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000">
                  <a:solidFill>
                    <a:srgbClr val="CC3300"/>
                  </a:solidFill>
                  <a:latin typeface="+mn-lt"/>
                  <a:ea typeface="+mn-ea"/>
                </a:rPr>
                <a:t>ATU-R</a:t>
              </a:r>
              <a:endParaRPr kumimoji="0" lang="en-US" altLang="zh-TW" sz="1000">
                <a:latin typeface="+mn-lt"/>
                <a:ea typeface="+mn-ea"/>
              </a:endParaRPr>
            </a:p>
          </p:txBody>
        </p:sp>
      </p:grpSp>
      <p:pic>
        <p:nvPicPr>
          <p:cNvPr id="2095" name="Picture 15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4888" y="4854575"/>
            <a:ext cx="10080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Line 153"/>
          <p:cNvSpPr>
            <a:spLocks noChangeShapeType="1"/>
          </p:cNvSpPr>
          <p:nvPr/>
        </p:nvSpPr>
        <p:spPr bwMode="auto">
          <a:xfrm>
            <a:off x="8177213" y="5262563"/>
            <a:ext cx="153987" cy="23971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40" name="Line 154"/>
          <p:cNvSpPr>
            <a:spLocks noChangeShapeType="1"/>
          </p:cNvSpPr>
          <p:nvPr/>
        </p:nvSpPr>
        <p:spPr bwMode="auto">
          <a:xfrm flipH="1">
            <a:off x="7793038" y="5191125"/>
            <a:ext cx="260350" cy="1793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2098" name="Text Box 155"/>
          <p:cNvSpPr txBox="1">
            <a:spLocks noChangeArrowheads="1"/>
          </p:cNvSpPr>
          <p:nvPr/>
        </p:nvSpPr>
        <p:spPr bwMode="auto">
          <a:xfrm>
            <a:off x="7370763" y="4935538"/>
            <a:ext cx="941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chemeClr val="tx2"/>
                </a:solidFill>
              </a:rPr>
              <a:t>PABX</a:t>
            </a:r>
          </a:p>
        </p:txBody>
      </p:sp>
      <p:pic>
        <p:nvPicPr>
          <p:cNvPr id="2099" name="Picture 156" descr="ITE-12sd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8275" y="5354638"/>
            <a:ext cx="5032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157" descr="ITE-12sd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4888" y="5354638"/>
            <a:ext cx="5032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31"/>
          <p:cNvGrpSpPr>
            <a:grpSpLocks/>
          </p:cNvGrpSpPr>
          <p:nvPr/>
        </p:nvGrpSpPr>
        <p:grpSpPr bwMode="auto">
          <a:xfrm>
            <a:off x="7356475" y="4491038"/>
            <a:ext cx="1022350" cy="244475"/>
            <a:chOff x="4739" y="2414"/>
            <a:chExt cx="644" cy="154"/>
          </a:xfrm>
        </p:grpSpPr>
        <p:graphicFrame>
          <p:nvGraphicFramePr>
            <p:cNvPr id="2052" name="Object 155"/>
            <p:cNvGraphicFramePr>
              <a:graphicFrameLocks noChangeAspect="1"/>
            </p:cNvGraphicFramePr>
            <p:nvPr/>
          </p:nvGraphicFramePr>
          <p:xfrm>
            <a:off x="4785" y="2432"/>
            <a:ext cx="545" cy="108"/>
          </p:xfrm>
          <a:graphic>
            <a:graphicData uri="http://schemas.openxmlformats.org/presentationml/2006/ole">
              <p:oleObj spid="_x0000_s286740" name="PhotoImpact" r:id="rId8" imgW="3238095" imgH="660317" progId="PI3.Image">
                <p:embed/>
              </p:oleObj>
            </a:graphicData>
          </a:graphic>
        </p:graphicFrame>
        <p:sp>
          <p:nvSpPr>
            <p:cNvPr id="2151" name="Text Box 67"/>
            <p:cNvSpPr txBox="1">
              <a:spLocks noChangeArrowheads="1"/>
            </p:cNvSpPr>
            <p:nvPr/>
          </p:nvSpPr>
          <p:spPr bwMode="gray">
            <a:xfrm>
              <a:off x="4739" y="2414"/>
              <a:ext cx="64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000" b="1">
                  <a:solidFill>
                    <a:srgbClr val="FFFF66"/>
                  </a:solidFill>
                </a:rPr>
                <a:t>MOSA IP-PBX</a:t>
              </a:r>
            </a:p>
          </p:txBody>
        </p:sp>
      </p:grpSp>
      <p:sp>
        <p:nvSpPr>
          <p:cNvPr id="2102" name="Rectangle 76"/>
          <p:cNvSpPr>
            <a:spLocks noChangeArrowheads="1"/>
          </p:cNvSpPr>
          <p:nvPr/>
        </p:nvSpPr>
        <p:spPr bwMode="auto">
          <a:xfrm>
            <a:off x="5340350" y="6148388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400" b="1"/>
              <a:t>美國</a:t>
            </a:r>
          </a:p>
        </p:txBody>
      </p:sp>
      <p:sp>
        <p:nvSpPr>
          <p:cNvPr id="2103" name="Rectangle 154"/>
          <p:cNvSpPr>
            <a:spLocks noChangeArrowheads="1"/>
          </p:cNvSpPr>
          <p:nvPr/>
        </p:nvSpPr>
        <p:spPr bwMode="auto">
          <a:xfrm>
            <a:off x="8291513" y="4348163"/>
            <a:ext cx="6731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400" b="1">
                <a:solidFill>
                  <a:schemeClr val="tx2"/>
                </a:solidFill>
              </a:rPr>
              <a:t>57000</a:t>
            </a:r>
          </a:p>
        </p:txBody>
      </p:sp>
      <p:sp>
        <p:nvSpPr>
          <p:cNvPr id="2104" name="Line 172"/>
          <p:cNvSpPr>
            <a:spLocks noChangeShapeType="1"/>
          </p:cNvSpPr>
          <p:nvPr/>
        </p:nvSpPr>
        <p:spPr bwMode="auto">
          <a:xfrm>
            <a:off x="4862513" y="5067300"/>
            <a:ext cx="5762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5595938" y="5133975"/>
            <a:ext cx="215900" cy="287338"/>
            <a:chOff x="4785" y="845"/>
            <a:chExt cx="136" cy="362"/>
          </a:xfrm>
        </p:grpSpPr>
        <p:sp>
          <p:nvSpPr>
            <p:cNvPr id="2147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8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9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0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5308600" y="5133975"/>
            <a:ext cx="215900" cy="287338"/>
            <a:chOff x="4785" y="845"/>
            <a:chExt cx="136" cy="362"/>
          </a:xfrm>
        </p:grpSpPr>
        <p:sp>
          <p:nvSpPr>
            <p:cNvPr id="2143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4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5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6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2" name="Group 149"/>
          <p:cNvGrpSpPr>
            <a:grpSpLocks/>
          </p:cNvGrpSpPr>
          <p:nvPr/>
        </p:nvGrpSpPr>
        <p:grpSpPr bwMode="auto">
          <a:xfrm>
            <a:off x="4357688" y="4989513"/>
            <a:ext cx="700087" cy="258762"/>
            <a:chOff x="4014" y="792"/>
            <a:chExt cx="708" cy="316"/>
          </a:xfrm>
        </p:grpSpPr>
        <p:pic>
          <p:nvPicPr>
            <p:cNvPr id="2141" name="Picture 1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" name="Text Box 151"/>
            <p:cNvSpPr txBox="1">
              <a:spLocks noChangeArrowheads="1"/>
            </p:cNvSpPr>
            <p:nvPr/>
          </p:nvSpPr>
          <p:spPr bwMode="gray">
            <a:xfrm>
              <a:off x="4014" y="809"/>
              <a:ext cx="580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000">
                  <a:solidFill>
                    <a:srgbClr val="CC3300"/>
                  </a:solidFill>
                  <a:latin typeface="+mn-lt"/>
                  <a:ea typeface="+mn-ea"/>
                </a:rPr>
                <a:t>ATU-R</a:t>
              </a:r>
              <a:endParaRPr kumimoji="0" lang="en-US" altLang="zh-TW" sz="1000">
                <a:latin typeface="+mn-lt"/>
                <a:ea typeface="+mn-ea"/>
              </a:endParaRPr>
            </a:p>
          </p:txBody>
        </p:sp>
      </p:grpSp>
      <p:pic>
        <p:nvPicPr>
          <p:cNvPr id="2108" name="Picture 15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5353050"/>
            <a:ext cx="10080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" name="Line 153"/>
          <p:cNvSpPr>
            <a:spLocks noChangeShapeType="1"/>
          </p:cNvSpPr>
          <p:nvPr/>
        </p:nvSpPr>
        <p:spPr bwMode="auto">
          <a:xfrm>
            <a:off x="5899150" y="5761038"/>
            <a:ext cx="153988" cy="23971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65" name="Line 154"/>
          <p:cNvSpPr>
            <a:spLocks noChangeShapeType="1"/>
          </p:cNvSpPr>
          <p:nvPr/>
        </p:nvSpPr>
        <p:spPr bwMode="auto">
          <a:xfrm flipH="1">
            <a:off x="5514975" y="5689600"/>
            <a:ext cx="260350" cy="1793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2111" name="Text Box 155"/>
          <p:cNvSpPr txBox="1">
            <a:spLocks noChangeArrowheads="1"/>
          </p:cNvSpPr>
          <p:nvPr/>
        </p:nvSpPr>
        <p:spPr bwMode="auto">
          <a:xfrm>
            <a:off x="5092700" y="5434013"/>
            <a:ext cx="941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chemeClr val="tx2"/>
                </a:solidFill>
              </a:rPr>
              <a:t>PABX</a:t>
            </a:r>
          </a:p>
        </p:txBody>
      </p:sp>
      <p:pic>
        <p:nvPicPr>
          <p:cNvPr id="2112" name="Picture 156" descr="ITE-12sd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0213" y="5853113"/>
            <a:ext cx="5032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3" name="Picture 157" descr="ITE-12sd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5853113"/>
            <a:ext cx="5032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231"/>
          <p:cNvGrpSpPr>
            <a:grpSpLocks/>
          </p:cNvGrpSpPr>
          <p:nvPr/>
        </p:nvGrpSpPr>
        <p:grpSpPr bwMode="auto">
          <a:xfrm>
            <a:off x="5078413" y="4989513"/>
            <a:ext cx="1022350" cy="244475"/>
            <a:chOff x="4739" y="2414"/>
            <a:chExt cx="644" cy="154"/>
          </a:xfrm>
        </p:grpSpPr>
        <p:graphicFrame>
          <p:nvGraphicFramePr>
            <p:cNvPr id="2051" name="Object 156"/>
            <p:cNvGraphicFramePr>
              <a:graphicFrameLocks noChangeAspect="1"/>
            </p:cNvGraphicFramePr>
            <p:nvPr/>
          </p:nvGraphicFramePr>
          <p:xfrm>
            <a:off x="4785" y="2432"/>
            <a:ext cx="545" cy="108"/>
          </p:xfrm>
          <a:graphic>
            <a:graphicData uri="http://schemas.openxmlformats.org/presentationml/2006/ole">
              <p:oleObj spid="_x0000_s286741" name="PhotoImpact" r:id="rId9" imgW="3238095" imgH="660317" progId="PI3.Image">
                <p:embed/>
              </p:oleObj>
            </a:graphicData>
          </a:graphic>
        </p:graphicFrame>
        <p:sp>
          <p:nvSpPr>
            <p:cNvPr id="2140" name="Text Box 67"/>
            <p:cNvSpPr txBox="1">
              <a:spLocks noChangeArrowheads="1"/>
            </p:cNvSpPr>
            <p:nvPr/>
          </p:nvSpPr>
          <p:spPr bwMode="gray">
            <a:xfrm>
              <a:off x="4739" y="2414"/>
              <a:ext cx="64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000" b="1">
                  <a:solidFill>
                    <a:srgbClr val="FFFF66"/>
                  </a:solidFill>
                </a:rPr>
                <a:t>MOSA IP-PBX</a:t>
              </a:r>
            </a:p>
          </p:txBody>
        </p:sp>
      </p:grpSp>
      <p:sp>
        <p:nvSpPr>
          <p:cNvPr id="2115" name="Rectangle 76"/>
          <p:cNvSpPr>
            <a:spLocks noChangeArrowheads="1"/>
          </p:cNvSpPr>
          <p:nvPr/>
        </p:nvSpPr>
        <p:spPr bwMode="auto">
          <a:xfrm>
            <a:off x="7643813" y="5643563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400" b="1"/>
              <a:t>中國</a:t>
            </a:r>
          </a:p>
        </p:txBody>
      </p:sp>
      <p:grpSp>
        <p:nvGrpSpPr>
          <p:cNvPr id="14" name="Group 231"/>
          <p:cNvGrpSpPr>
            <a:grpSpLocks/>
          </p:cNvGrpSpPr>
          <p:nvPr/>
        </p:nvGrpSpPr>
        <p:grpSpPr bwMode="auto">
          <a:xfrm>
            <a:off x="2746375" y="5162550"/>
            <a:ext cx="1022350" cy="244475"/>
            <a:chOff x="4739" y="2414"/>
            <a:chExt cx="644" cy="154"/>
          </a:xfrm>
        </p:grpSpPr>
        <p:graphicFrame>
          <p:nvGraphicFramePr>
            <p:cNvPr id="2050" name="Object 157"/>
            <p:cNvGraphicFramePr>
              <a:graphicFrameLocks noChangeAspect="1"/>
            </p:cNvGraphicFramePr>
            <p:nvPr/>
          </p:nvGraphicFramePr>
          <p:xfrm>
            <a:off x="4785" y="2432"/>
            <a:ext cx="545" cy="108"/>
          </p:xfrm>
          <a:graphic>
            <a:graphicData uri="http://schemas.openxmlformats.org/presentationml/2006/ole">
              <p:oleObj spid="_x0000_s286742" name="PhotoImpact" r:id="rId10" imgW="3238095" imgH="660317" progId="PI3.Image">
                <p:embed/>
              </p:oleObj>
            </a:graphicData>
          </a:graphic>
        </p:graphicFrame>
        <p:sp>
          <p:nvSpPr>
            <p:cNvPr id="2139" name="Text Box 67"/>
            <p:cNvSpPr txBox="1">
              <a:spLocks noChangeArrowheads="1"/>
            </p:cNvSpPr>
            <p:nvPr/>
          </p:nvSpPr>
          <p:spPr bwMode="gray">
            <a:xfrm>
              <a:off x="4739" y="2414"/>
              <a:ext cx="64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000" b="1">
                  <a:solidFill>
                    <a:srgbClr val="FFFF66"/>
                  </a:solidFill>
                </a:rPr>
                <a:t>MOSA IP-PBX</a:t>
              </a:r>
            </a:p>
          </p:txBody>
        </p:sp>
      </p:grpSp>
      <p:pic>
        <p:nvPicPr>
          <p:cNvPr id="2117" name="Picture 115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06738" y="5449888"/>
            <a:ext cx="2730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8" name="Oval 8"/>
          <p:cNvSpPr>
            <a:spLocks noChangeArrowheads="1"/>
          </p:cNvSpPr>
          <p:nvPr/>
        </p:nvSpPr>
        <p:spPr bwMode="auto">
          <a:xfrm>
            <a:off x="658813" y="1323975"/>
            <a:ext cx="2209800" cy="6477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66"/>
              </a:gs>
            </a:gsLst>
            <a:lin ang="2700000" scaled="1"/>
          </a:gradFill>
          <a:ln w="9525" algn="ctr">
            <a:solidFill>
              <a:srgbClr val="FF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kumimoji="0" lang="en-US" altLang="zh-TW" sz="1400" b="1"/>
          </a:p>
          <a:p>
            <a:pPr algn="ctr" eaLnBrk="0" hangingPunct="0"/>
            <a:endParaRPr kumimoji="0" lang="en-US" altLang="zh-TW" sz="1400" b="1"/>
          </a:p>
        </p:txBody>
      </p:sp>
      <p:sp>
        <p:nvSpPr>
          <p:cNvPr id="2119" name="Oval 77"/>
          <p:cNvSpPr>
            <a:spLocks noChangeArrowheads="1"/>
          </p:cNvSpPr>
          <p:nvPr/>
        </p:nvSpPr>
        <p:spPr bwMode="auto">
          <a:xfrm>
            <a:off x="119063" y="1968500"/>
            <a:ext cx="2209800" cy="576263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66"/>
              </a:gs>
            </a:gsLst>
            <a:lin ang="2700000" scaled="1"/>
          </a:gradFill>
          <a:ln w="9525" algn="ctr">
            <a:solidFill>
              <a:srgbClr val="FF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kumimoji="0" lang="en-US" altLang="zh-TW" sz="1400" b="1"/>
          </a:p>
          <a:p>
            <a:pPr algn="ctr" eaLnBrk="0" hangingPunct="0"/>
            <a:endParaRPr kumimoji="0" lang="en-US" altLang="zh-TW" sz="1400" b="1"/>
          </a:p>
        </p:txBody>
      </p:sp>
      <p:sp>
        <p:nvSpPr>
          <p:cNvPr id="3102" name="Text Box 78"/>
          <p:cNvSpPr txBox="1">
            <a:spLocks noChangeArrowheads="1"/>
          </p:cNvSpPr>
          <p:nvPr/>
        </p:nvSpPr>
        <p:spPr bwMode="auto">
          <a:xfrm>
            <a:off x="406400" y="1971675"/>
            <a:ext cx="1703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kumimoji="0" lang="zh-TW" altLang="en-US" sz="1400" b="1" dirty="0">
                <a:solidFill>
                  <a:srgbClr val="EB000C"/>
                </a:solidFill>
                <a:latin typeface="+mn-lt"/>
                <a:ea typeface="+mn-ea"/>
              </a:rPr>
              <a:t>遠傳</a:t>
            </a:r>
            <a:endParaRPr kumimoji="0" lang="en-US" altLang="zh-TW" sz="1400" b="1" dirty="0">
              <a:solidFill>
                <a:srgbClr val="EB000C"/>
              </a:solidFill>
              <a:latin typeface="+mn-lt"/>
              <a:ea typeface="+mn-ea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kumimoji="0" lang="en-US" altLang="zh-TW" sz="1400" b="1" dirty="0">
                <a:solidFill>
                  <a:srgbClr val="EB000C"/>
                </a:solidFill>
                <a:latin typeface="+mn-lt"/>
                <a:ea typeface="+mn-ea"/>
              </a:rPr>
              <a:t>MVPN</a:t>
            </a:r>
            <a:r>
              <a:rPr kumimoji="0" lang="zh-TW" altLang="en-US" sz="1400" b="1" dirty="0">
                <a:solidFill>
                  <a:srgbClr val="EB000C"/>
                </a:solidFill>
                <a:latin typeface="+mn-lt"/>
                <a:ea typeface="+mn-ea"/>
              </a:rPr>
              <a:t>群組手機</a:t>
            </a:r>
          </a:p>
        </p:txBody>
      </p:sp>
      <p:pic>
        <p:nvPicPr>
          <p:cNvPr id="2121" name="Picture 79" descr="j018919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450" y="1827213"/>
            <a:ext cx="2714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2" name="Picture 80" descr="j018919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4713" y="1166813"/>
            <a:ext cx="2714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3" name="Text Box 85"/>
          <p:cNvSpPr txBox="1">
            <a:spLocks noChangeArrowheads="1"/>
          </p:cNvSpPr>
          <p:nvPr/>
        </p:nvSpPr>
        <p:spPr bwMode="auto">
          <a:xfrm>
            <a:off x="803275" y="1466850"/>
            <a:ext cx="1835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zh-TW" altLang="en-US" sz="1400" b="1">
                <a:solidFill>
                  <a:srgbClr val="EB000C"/>
                </a:solidFill>
              </a:rPr>
              <a:t>非</a:t>
            </a:r>
            <a:r>
              <a:rPr kumimoji="0" lang="en-US" altLang="zh-TW" sz="1400" b="1">
                <a:solidFill>
                  <a:srgbClr val="EB000C"/>
                </a:solidFill>
              </a:rPr>
              <a:t>MVPN</a:t>
            </a:r>
            <a:r>
              <a:rPr kumimoji="0" lang="zh-TW" altLang="en-US" sz="1400" b="1">
                <a:solidFill>
                  <a:srgbClr val="EB000C"/>
                </a:solidFill>
              </a:rPr>
              <a:t>群組</a:t>
            </a:r>
          </a:p>
        </p:txBody>
      </p:sp>
      <p:pic>
        <p:nvPicPr>
          <p:cNvPr id="2124" name="Picture 287" descr="Gx550Smooth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2C03FF"/>
              </a:clrFrom>
              <a:clrTo>
                <a:srgbClr val="2C03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1338" y="2619375"/>
            <a:ext cx="100806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Text Box 97"/>
          <p:cNvSpPr txBox="1">
            <a:spLocks noChangeArrowheads="1"/>
          </p:cNvSpPr>
          <p:nvPr/>
        </p:nvSpPr>
        <p:spPr bwMode="auto">
          <a:xfrm>
            <a:off x="1763713" y="2781300"/>
            <a:ext cx="1095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0" lang="zh-TW" altLang="en-US" sz="1200" b="1" dirty="0">
                <a:solidFill>
                  <a:srgbClr val="CC0000"/>
                </a:solidFill>
                <a:latin typeface="+mn-lt"/>
                <a:ea typeface="+mn-ea"/>
              </a:rPr>
              <a:t>智慧型系統</a:t>
            </a:r>
          </a:p>
        </p:txBody>
      </p:sp>
      <p:sp>
        <p:nvSpPr>
          <p:cNvPr id="2126" name="Oval 77"/>
          <p:cNvSpPr>
            <a:spLocks noChangeArrowheads="1"/>
          </p:cNvSpPr>
          <p:nvPr/>
        </p:nvSpPr>
        <p:spPr bwMode="auto">
          <a:xfrm>
            <a:off x="5865813" y="1322388"/>
            <a:ext cx="2354262" cy="720725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66"/>
              </a:gs>
            </a:gsLst>
            <a:lin ang="2700000" scaled="1"/>
          </a:gradFill>
          <a:ln w="9525" algn="ctr">
            <a:solidFill>
              <a:srgbClr val="FF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kumimoji="0" lang="en-US" altLang="zh-TW" sz="1400" b="1"/>
          </a:p>
          <a:p>
            <a:pPr algn="ctr" eaLnBrk="0" hangingPunct="0"/>
            <a:endParaRPr kumimoji="0" lang="en-US" altLang="zh-TW" sz="1400" b="1"/>
          </a:p>
        </p:txBody>
      </p:sp>
      <p:pic>
        <p:nvPicPr>
          <p:cNvPr id="2127" name="Picture 79" descr="j018919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3925" y="1238250"/>
            <a:ext cx="2714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8" name="Text Box 78"/>
          <p:cNvSpPr txBox="1">
            <a:spLocks noChangeArrowheads="1"/>
          </p:cNvSpPr>
          <p:nvPr/>
        </p:nvSpPr>
        <p:spPr bwMode="auto">
          <a:xfrm>
            <a:off x="5842000" y="1381125"/>
            <a:ext cx="2305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zh-TW" altLang="en-US" sz="1400" b="1">
                <a:solidFill>
                  <a:srgbClr val="EB000C"/>
                </a:solidFill>
              </a:rPr>
              <a:t>昆山移動</a:t>
            </a:r>
            <a:endParaRPr kumimoji="0" lang="en-US" altLang="zh-TW" sz="1400" b="1">
              <a:solidFill>
                <a:srgbClr val="EB000C"/>
              </a:solidFill>
            </a:endParaRPr>
          </a:p>
          <a:p>
            <a:pPr algn="ctr" eaLnBrk="0" hangingPunct="0"/>
            <a:r>
              <a:rPr kumimoji="0" lang="en-US" altLang="zh-TW" sz="1400" b="1">
                <a:solidFill>
                  <a:srgbClr val="EB000C"/>
                </a:solidFill>
              </a:rPr>
              <a:t>MVPN</a:t>
            </a:r>
            <a:r>
              <a:rPr kumimoji="0" lang="zh-TW" altLang="en-US" sz="1400" b="1">
                <a:solidFill>
                  <a:srgbClr val="EB000C"/>
                </a:solidFill>
              </a:rPr>
              <a:t>集群手機</a:t>
            </a:r>
          </a:p>
        </p:txBody>
      </p:sp>
      <p:pic>
        <p:nvPicPr>
          <p:cNvPr id="2129" name="Picture 184" descr="ITE-12sd_l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82775" y="1035050"/>
            <a:ext cx="4540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" name="Picture 15" descr="Fonemosa 42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11563" y="3122613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1" name="Text Box 33"/>
          <p:cNvSpPr txBox="1">
            <a:spLocks noChangeArrowheads="1"/>
          </p:cNvSpPr>
          <p:nvPr/>
        </p:nvSpPr>
        <p:spPr bwMode="auto">
          <a:xfrm>
            <a:off x="3538538" y="3051175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E1 TGW</a:t>
            </a:r>
          </a:p>
        </p:txBody>
      </p:sp>
      <p:sp>
        <p:nvSpPr>
          <p:cNvPr id="268" name="Line 208"/>
          <p:cNvSpPr>
            <a:spLocks noChangeShapeType="1"/>
          </p:cNvSpPr>
          <p:nvPr/>
        </p:nvSpPr>
        <p:spPr bwMode="auto">
          <a:xfrm>
            <a:off x="5580063" y="3287713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2133" name="Picture 15" descr="Fonemosa 42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32363" y="3122613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4" name="Text Box 33"/>
          <p:cNvSpPr txBox="1">
            <a:spLocks noChangeArrowheads="1"/>
          </p:cNvSpPr>
          <p:nvPr/>
        </p:nvSpPr>
        <p:spPr bwMode="auto">
          <a:xfrm>
            <a:off x="4859338" y="3051175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E1 TGW</a:t>
            </a:r>
          </a:p>
        </p:txBody>
      </p:sp>
      <p:pic>
        <p:nvPicPr>
          <p:cNvPr id="871434" name="Picture 10" descr="radio-tower-orang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62275" y="1755775"/>
            <a:ext cx="531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radio-tower-orang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92725" y="1700213"/>
            <a:ext cx="531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7" name="Picture 159" descr="new cabinet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7738" y="4914900"/>
            <a:ext cx="18002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8" name="Text Box 160"/>
          <p:cNvSpPr txBox="1">
            <a:spLocks noChangeArrowheads="1"/>
          </p:cNvSpPr>
          <p:nvPr/>
        </p:nvSpPr>
        <p:spPr bwMode="auto">
          <a:xfrm>
            <a:off x="1233488" y="5118100"/>
            <a:ext cx="1585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zh-TW" altLang="en-US" sz="1200" b="1">
                <a:solidFill>
                  <a:srgbClr val="A50021"/>
                </a:solidFill>
              </a:rPr>
              <a:t>新購的</a:t>
            </a:r>
            <a:r>
              <a:rPr kumimoji="0" lang="en-US" altLang="zh-TW" sz="1200" b="1">
                <a:solidFill>
                  <a:srgbClr val="A50021"/>
                </a:solidFill>
              </a:rPr>
              <a:t>PBX</a:t>
            </a:r>
          </a:p>
          <a:p>
            <a:pPr algn="ctr" eaLnBrk="0" hangingPunct="0"/>
            <a:r>
              <a:rPr kumimoji="0" lang="en-US" altLang="zh-TW" sz="1200" b="1">
                <a:solidFill>
                  <a:srgbClr val="A50021"/>
                </a:solidFill>
              </a:rPr>
              <a:t>Panasonic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187"/>
          <p:cNvSpPr>
            <a:spLocks noChangeShapeType="1"/>
          </p:cNvSpPr>
          <p:nvPr/>
        </p:nvSpPr>
        <p:spPr bwMode="auto">
          <a:xfrm>
            <a:off x="1258888" y="39338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63" name="Line 188"/>
          <p:cNvSpPr>
            <a:spLocks noChangeShapeType="1"/>
          </p:cNvSpPr>
          <p:nvPr/>
        </p:nvSpPr>
        <p:spPr bwMode="auto">
          <a:xfrm>
            <a:off x="1403350" y="39338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64" name="Line 188"/>
          <p:cNvSpPr>
            <a:spLocks noChangeShapeType="1"/>
          </p:cNvSpPr>
          <p:nvPr/>
        </p:nvSpPr>
        <p:spPr bwMode="auto">
          <a:xfrm>
            <a:off x="6918325" y="4184650"/>
            <a:ext cx="0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65" name="Rectangle 113"/>
          <p:cNvSpPr>
            <a:spLocks noChangeArrowheads="1"/>
          </p:cNvSpPr>
          <p:nvPr/>
        </p:nvSpPr>
        <p:spPr bwMode="auto">
          <a:xfrm>
            <a:off x="539750" y="965200"/>
            <a:ext cx="792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b="1">
                <a:solidFill>
                  <a:srgbClr val="990033"/>
                </a:solidFill>
              </a:rPr>
              <a:t>內部溝通效率提升：</a:t>
            </a:r>
            <a:r>
              <a:rPr kumimoji="0" lang="zh-TW" altLang="en-US"/>
              <a:t>兩岸手機與手機、手機與桌機皆一次撥號、短碼直撥</a:t>
            </a:r>
          </a:p>
        </p:txBody>
      </p:sp>
      <p:sp>
        <p:nvSpPr>
          <p:cNvPr id="40966" name="Rectangle 83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zh-TW" altLang="en-US" smtClean="0"/>
              <a:t>兩岸一碼通架構示意圖</a:t>
            </a:r>
          </a:p>
        </p:txBody>
      </p:sp>
      <p:sp>
        <p:nvSpPr>
          <p:cNvPr id="40967" name="Line 187"/>
          <p:cNvSpPr>
            <a:spLocks noChangeShapeType="1"/>
          </p:cNvSpPr>
          <p:nvPr/>
        </p:nvSpPr>
        <p:spPr bwMode="auto">
          <a:xfrm>
            <a:off x="1835150" y="42926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68" name="Line 188"/>
          <p:cNvSpPr>
            <a:spLocks noChangeShapeType="1"/>
          </p:cNvSpPr>
          <p:nvPr/>
        </p:nvSpPr>
        <p:spPr bwMode="auto">
          <a:xfrm>
            <a:off x="1979613" y="42926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69" name="Line 189"/>
          <p:cNvSpPr>
            <a:spLocks noChangeShapeType="1"/>
          </p:cNvSpPr>
          <p:nvPr/>
        </p:nvSpPr>
        <p:spPr bwMode="auto">
          <a:xfrm>
            <a:off x="2124075" y="42926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0" name="Line 190"/>
          <p:cNvSpPr>
            <a:spLocks noChangeShapeType="1"/>
          </p:cNvSpPr>
          <p:nvPr/>
        </p:nvSpPr>
        <p:spPr bwMode="auto">
          <a:xfrm>
            <a:off x="2268538" y="42926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1" name="Line 187"/>
          <p:cNvSpPr>
            <a:spLocks noChangeShapeType="1"/>
          </p:cNvSpPr>
          <p:nvPr/>
        </p:nvSpPr>
        <p:spPr bwMode="auto">
          <a:xfrm>
            <a:off x="1187450" y="47974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2" name="Line 188"/>
          <p:cNvSpPr>
            <a:spLocks noChangeShapeType="1"/>
          </p:cNvSpPr>
          <p:nvPr/>
        </p:nvSpPr>
        <p:spPr bwMode="auto">
          <a:xfrm>
            <a:off x="1474788" y="47974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3" name="Line 189"/>
          <p:cNvSpPr>
            <a:spLocks noChangeShapeType="1"/>
          </p:cNvSpPr>
          <p:nvPr/>
        </p:nvSpPr>
        <p:spPr bwMode="auto">
          <a:xfrm>
            <a:off x="1763713" y="47974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4" name="Line 190"/>
          <p:cNvSpPr>
            <a:spLocks noChangeShapeType="1"/>
          </p:cNvSpPr>
          <p:nvPr/>
        </p:nvSpPr>
        <p:spPr bwMode="auto">
          <a:xfrm>
            <a:off x="2051050" y="47974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5" name="Line 188"/>
          <p:cNvSpPr>
            <a:spLocks noChangeShapeType="1"/>
          </p:cNvSpPr>
          <p:nvPr/>
        </p:nvSpPr>
        <p:spPr bwMode="auto">
          <a:xfrm>
            <a:off x="3132138" y="2492375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6" name="Line 188"/>
          <p:cNvSpPr>
            <a:spLocks noChangeShapeType="1"/>
          </p:cNvSpPr>
          <p:nvPr/>
        </p:nvSpPr>
        <p:spPr bwMode="auto">
          <a:xfrm>
            <a:off x="6199188" y="2420938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7" name="Line 2"/>
          <p:cNvSpPr>
            <a:spLocks noChangeShapeType="1"/>
          </p:cNvSpPr>
          <p:nvPr/>
        </p:nvSpPr>
        <p:spPr bwMode="auto">
          <a:xfrm flipH="1" flipV="1">
            <a:off x="1978025" y="4252913"/>
            <a:ext cx="17303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8" name="Line 190"/>
          <p:cNvSpPr>
            <a:spLocks noChangeShapeType="1"/>
          </p:cNvSpPr>
          <p:nvPr/>
        </p:nvSpPr>
        <p:spPr bwMode="auto">
          <a:xfrm>
            <a:off x="7812088" y="3676650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0979" name="Picture 194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75" y="53006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0" name="Picture 1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53006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1" name="Picture 196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53006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2" name="Picture 197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838" y="53006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3" name="Line 18"/>
          <p:cNvSpPr>
            <a:spLocks noChangeShapeType="1"/>
          </p:cNvSpPr>
          <p:nvPr/>
        </p:nvSpPr>
        <p:spPr bwMode="auto">
          <a:xfrm>
            <a:off x="3419475" y="3500438"/>
            <a:ext cx="792163" cy="4048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84" name="Line 21"/>
          <p:cNvSpPr>
            <a:spLocks noChangeShapeType="1"/>
          </p:cNvSpPr>
          <p:nvPr/>
        </p:nvSpPr>
        <p:spPr bwMode="auto">
          <a:xfrm flipV="1">
            <a:off x="4787900" y="3573463"/>
            <a:ext cx="1079500" cy="463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189538" y="1928813"/>
            <a:ext cx="2016125" cy="935037"/>
            <a:chOff x="2925" y="1344"/>
            <a:chExt cx="1270" cy="635"/>
          </a:xfrm>
        </p:grpSpPr>
        <p:sp>
          <p:nvSpPr>
            <p:cNvPr id="41046" name="Freeform 198"/>
            <p:cNvSpPr>
              <a:spLocks/>
            </p:cNvSpPr>
            <p:nvPr/>
          </p:nvSpPr>
          <p:spPr bwMode="auto">
            <a:xfrm>
              <a:off x="2925" y="1344"/>
              <a:ext cx="1270" cy="635"/>
            </a:xfrm>
            <a:custGeom>
              <a:avLst/>
              <a:gdLst>
                <a:gd name="T0" fmla="*/ 399 w 1250"/>
                <a:gd name="T1" fmla="*/ 10 h 693"/>
                <a:gd name="T2" fmla="*/ 203 w 1250"/>
                <a:gd name="T3" fmla="*/ 11 h 693"/>
                <a:gd name="T4" fmla="*/ 30 w 1250"/>
                <a:gd name="T5" fmla="*/ 13 h 693"/>
                <a:gd name="T6" fmla="*/ 2 w 1250"/>
                <a:gd name="T7" fmla="*/ 14 h 693"/>
                <a:gd name="T8" fmla="*/ 6 w 1250"/>
                <a:gd name="T9" fmla="*/ 16 h 693"/>
                <a:gd name="T10" fmla="*/ 28 w 1250"/>
                <a:gd name="T11" fmla="*/ 16 h 693"/>
                <a:gd name="T12" fmla="*/ 173 w 1250"/>
                <a:gd name="T13" fmla="*/ 17 h 693"/>
                <a:gd name="T14" fmla="*/ 404 w 1250"/>
                <a:gd name="T15" fmla="*/ 19 h 693"/>
                <a:gd name="T16" fmla="*/ 702 w 1250"/>
                <a:gd name="T17" fmla="*/ 20 h 693"/>
                <a:gd name="T18" fmla="*/ 918 w 1250"/>
                <a:gd name="T19" fmla="*/ 21 h 693"/>
                <a:gd name="T20" fmla="*/ 1060 w 1250"/>
                <a:gd name="T21" fmla="*/ 22 h 693"/>
                <a:gd name="T22" fmla="*/ 1246 w 1250"/>
                <a:gd name="T23" fmla="*/ 23 h 693"/>
                <a:gd name="T24" fmla="*/ 1462 w 1250"/>
                <a:gd name="T25" fmla="*/ 23 h 693"/>
                <a:gd name="T26" fmla="*/ 1713 w 1250"/>
                <a:gd name="T27" fmla="*/ 23 h 693"/>
                <a:gd name="T28" fmla="*/ 1957 w 1250"/>
                <a:gd name="T29" fmla="*/ 23 h 693"/>
                <a:gd name="T30" fmla="*/ 2145 w 1250"/>
                <a:gd name="T31" fmla="*/ 23 h 693"/>
                <a:gd name="T32" fmla="*/ 2357 w 1250"/>
                <a:gd name="T33" fmla="*/ 24 h 693"/>
                <a:gd name="T34" fmla="*/ 2614 w 1250"/>
                <a:gd name="T35" fmla="*/ 25 h 693"/>
                <a:gd name="T36" fmla="*/ 2885 w 1250"/>
                <a:gd name="T37" fmla="*/ 25 h 693"/>
                <a:gd name="T38" fmla="*/ 3249 w 1250"/>
                <a:gd name="T39" fmla="*/ 23 h 693"/>
                <a:gd name="T40" fmla="*/ 3596 w 1250"/>
                <a:gd name="T41" fmla="*/ 21 h 693"/>
                <a:gd name="T42" fmla="*/ 3729 w 1250"/>
                <a:gd name="T43" fmla="*/ 20 h 693"/>
                <a:gd name="T44" fmla="*/ 4134 w 1250"/>
                <a:gd name="T45" fmla="*/ 19 h 693"/>
                <a:gd name="T46" fmla="*/ 4408 w 1250"/>
                <a:gd name="T47" fmla="*/ 17 h 693"/>
                <a:gd name="T48" fmla="*/ 4560 w 1250"/>
                <a:gd name="T49" fmla="*/ 16 h 693"/>
                <a:gd name="T50" fmla="*/ 4587 w 1250"/>
                <a:gd name="T51" fmla="*/ 15 h 693"/>
                <a:gd name="T52" fmla="*/ 4590 w 1250"/>
                <a:gd name="T53" fmla="*/ 14 h 693"/>
                <a:gd name="T54" fmla="*/ 4529 w 1250"/>
                <a:gd name="T55" fmla="*/ 13 h 693"/>
                <a:gd name="T56" fmla="*/ 4428 w 1250"/>
                <a:gd name="T57" fmla="*/ 11 h 693"/>
                <a:gd name="T58" fmla="*/ 4281 w 1250"/>
                <a:gd name="T59" fmla="*/ 10 h 693"/>
                <a:gd name="T60" fmla="*/ 4118 w 1250"/>
                <a:gd name="T61" fmla="*/ 8 h 693"/>
                <a:gd name="T62" fmla="*/ 4123 w 1250"/>
                <a:gd name="T63" fmla="*/ 6 h 693"/>
                <a:gd name="T64" fmla="*/ 4063 w 1250"/>
                <a:gd name="T65" fmla="*/ 5 h 693"/>
                <a:gd name="T66" fmla="*/ 3921 w 1250"/>
                <a:gd name="T67" fmla="*/ 5 h 693"/>
                <a:gd name="T68" fmla="*/ 3702 w 1250"/>
                <a:gd name="T69" fmla="*/ 5 h 693"/>
                <a:gd name="T70" fmla="*/ 3438 w 1250"/>
                <a:gd name="T71" fmla="*/ 5 h 693"/>
                <a:gd name="T72" fmla="*/ 3133 w 1250"/>
                <a:gd name="T73" fmla="*/ 5 h 693"/>
                <a:gd name="T74" fmla="*/ 2977 w 1250"/>
                <a:gd name="T75" fmla="*/ 5 h 693"/>
                <a:gd name="T76" fmla="*/ 2765 w 1250"/>
                <a:gd name="T77" fmla="*/ 5 h 693"/>
                <a:gd name="T78" fmla="*/ 2275 w 1250"/>
                <a:gd name="T79" fmla="*/ 0 h 693"/>
                <a:gd name="T80" fmla="*/ 1744 w 1250"/>
                <a:gd name="T81" fmla="*/ 5 h 693"/>
                <a:gd name="T82" fmla="*/ 1537 w 1250"/>
                <a:gd name="T83" fmla="*/ 5 h 693"/>
                <a:gd name="T84" fmla="*/ 1397 w 1250"/>
                <a:gd name="T85" fmla="*/ 5 h 693"/>
                <a:gd name="T86" fmla="*/ 1061 w 1250"/>
                <a:gd name="T87" fmla="*/ 5 h 693"/>
                <a:gd name="T88" fmla="*/ 812 w 1250"/>
                <a:gd name="T89" fmla="*/ 5 h 693"/>
                <a:gd name="T90" fmla="*/ 622 w 1250"/>
                <a:gd name="T91" fmla="*/ 5 h 693"/>
                <a:gd name="T92" fmla="*/ 518 w 1250"/>
                <a:gd name="T93" fmla="*/ 6 h 693"/>
                <a:gd name="T94" fmla="*/ 503 w 1250"/>
                <a:gd name="T95" fmla="*/ 8 h 693"/>
                <a:gd name="T96" fmla="*/ 521 w 1250"/>
                <a:gd name="T97" fmla="*/ 10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47" name="Text Box 199"/>
            <p:cNvSpPr txBox="1">
              <a:spLocks noChangeArrowheads="1"/>
            </p:cNvSpPr>
            <p:nvPr/>
          </p:nvSpPr>
          <p:spPr bwMode="auto">
            <a:xfrm>
              <a:off x="3107" y="1433"/>
              <a:ext cx="892" cy="4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chemeClr val="bg1"/>
                  </a:solidFill>
                </a:rPr>
                <a:t>遠傳</a:t>
              </a:r>
            </a:p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IP-MVPN</a:t>
              </a:r>
            </a:p>
          </p:txBody>
        </p:sp>
      </p:grpSp>
      <p:sp>
        <p:nvSpPr>
          <p:cNvPr id="40986" name="Line 25"/>
          <p:cNvSpPr>
            <a:spLocks noChangeShapeType="1"/>
          </p:cNvSpPr>
          <p:nvPr/>
        </p:nvSpPr>
        <p:spPr bwMode="auto">
          <a:xfrm flipH="1" flipV="1">
            <a:off x="5364163" y="4252913"/>
            <a:ext cx="1152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87" name="Line 187"/>
          <p:cNvSpPr>
            <a:spLocks noChangeShapeType="1"/>
          </p:cNvSpPr>
          <p:nvPr/>
        </p:nvSpPr>
        <p:spPr bwMode="auto">
          <a:xfrm>
            <a:off x="7126288" y="47259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88" name="Line 188"/>
          <p:cNvSpPr>
            <a:spLocks noChangeShapeType="1"/>
          </p:cNvSpPr>
          <p:nvPr/>
        </p:nvSpPr>
        <p:spPr bwMode="auto">
          <a:xfrm>
            <a:off x="7413625" y="47259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89" name="Line 189"/>
          <p:cNvSpPr>
            <a:spLocks noChangeShapeType="1"/>
          </p:cNvSpPr>
          <p:nvPr/>
        </p:nvSpPr>
        <p:spPr bwMode="auto">
          <a:xfrm>
            <a:off x="7702550" y="47259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90" name="Line 190"/>
          <p:cNvSpPr>
            <a:spLocks noChangeShapeType="1"/>
          </p:cNvSpPr>
          <p:nvPr/>
        </p:nvSpPr>
        <p:spPr bwMode="auto">
          <a:xfrm>
            <a:off x="7989888" y="47259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0991" name="Picture 194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388" y="53006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2" name="Picture 1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2013" y="53006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3" name="Picture 196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53006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4" name="Picture 197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6850" y="53006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3562350" y="3749675"/>
            <a:ext cx="1943100" cy="935038"/>
            <a:chOff x="2244" y="2569"/>
            <a:chExt cx="1224" cy="589"/>
          </a:xfrm>
        </p:grpSpPr>
        <p:sp>
          <p:nvSpPr>
            <p:cNvPr id="41044" name="Freeform 190"/>
            <p:cNvSpPr>
              <a:spLocks/>
            </p:cNvSpPr>
            <p:nvPr/>
          </p:nvSpPr>
          <p:spPr bwMode="auto">
            <a:xfrm>
              <a:off x="2244" y="2569"/>
              <a:ext cx="1224" cy="589"/>
            </a:xfrm>
            <a:custGeom>
              <a:avLst/>
              <a:gdLst>
                <a:gd name="T0" fmla="*/ 6132 w 1250"/>
                <a:gd name="T1" fmla="*/ 35 h 693"/>
                <a:gd name="T2" fmla="*/ 3092 w 1250"/>
                <a:gd name="T3" fmla="*/ 39 h 693"/>
                <a:gd name="T4" fmla="*/ 905 w 1250"/>
                <a:gd name="T5" fmla="*/ 43 h 693"/>
                <a:gd name="T6" fmla="*/ 69 w 1250"/>
                <a:gd name="T7" fmla="*/ 50 h 693"/>
                <a:gd name="T8" fmla="*/ 153 w 1250"/>
                <a:gd name="T9" fmla="*/ 56 h 693"/>
                <a:gd name="T10" fmla="*/ 837 w 1250"/>
                <a:gd name="T11" fmla="*/ 59 h 693"/>
                <a:gd name="T12" fmla="*/ 2629 w 1250"/>
                <a:gd name="T13" fmla="*/ 65 h 693"/>
                <a:gd name="T14" fmla="*/ 6209 w 1250"/>
                <a:gd name="T15" fmla="*/ 70 h 693"/>
                <a:gd name="T16" fmla="*/ 10771 w 1250"/>
                <a:gd name="T17" fmla="*/ 71 h 693"/>
                <a:gd name="T18" fmla="*/ 14022 w 1250"/>
                <a:gd name="T19" fmla="*/ 75 h 693"/>
                <a:gd name="T20" fmla="*/ 16223 w 1250"/>
                <a:gd name="T21" fmla="*/ 78 h 693"/>
                <a:gd name="T22" fmla="*/ 19078 w 1250"/>
                <a:gd name="T23" fmla="*/ 82 h 693"/>
                <a:gd name="T24" fmla="*/ 22397 w 1250"/>
                <a:gd name="T25" fmla="*/ 84 h 693"/>
                <a:gd name="T26" fmla="*/ 26242 w 1250"/>
                <a:gd name="T27" fmla="*/ 84 h 693"/>
                <a:gd name="T28" fmla="*/ 30004 w 1250"/>
                <a:gd name="T29" fmla="*/ 82 h 693"/>
                <a:gd name="T30" fmla="*/ 32870 w 1250"/>
                <a:gd name="T31" fmla="*/ 82 h 693"/>
                <a:gd name="T32" fmla="*/ 36072 w 1250"/>
                <a:gd name="T33" fmla="*/ 85 h 693"/>
                <a:gd name="T34" fmla="*/ 40029 w 1250"/>
                <a:gd name="T35" fmla="*/ 87 h 693"/>
                <a:gd name="T36" fmla="*/ 44105 w 1250"/>
                <a:gd name="T37" fmla="*/ 87 h 693"/>
                <a:gd name="T38" fmla="*/ 49751 w 1250"/>
                <a:gd name="T39" fmla="*/ 83 h 693"/>
                <a:gd name="T40" fmla="*/ 55039 w 1250"/>
                <a:gd name="T41" fmla="*/ 75 h 693"/>
                <a:gd name="T42" fmla="*/ 57063 w 1250"/>
                <a:gd name="T43" fmla="*/ 71 h 693"/>
                <a:gd name="T44" fmla="*/ 63310 w 1250"/>
                <a:gd name="T45" fmla="*/ 67 h 693"/>
                <a:gd name="T46" fmla="*/ 67532 w 1250"/>
                <a:gd name="T47" fmla="*/ 64 h 693"/>
                <a:gd name="T48" fmla="*/ 69859 w 1250"/>
                <a:gd name="T49" fmla="*/ 56 h 693"/>
                <a:gd name="T50" fmla="*/ 70195 w 1250"/>
                <a:gd name="T51" fmla="*/ 54 h 693"/>
                <a:gd name="T52" fmla="*/ 70237 w 1250"/>
                <a:gd name="T53" fmla="*/ 50 h 693"/>
                <a:gd name="T54" fmla="*/ 69323 w 1250"/>
                <a:gd name="T55" fmla="*/ 43 h 693"/>
                <a:gd name="T56" fmla="*/ 67801 w 1250"/>
                <a:gd name="T57" fmla="*/ 39 h 693"/>
                <a:gd name="T58" fmla="*/ 65579 w 1250"/>
                <a:gd name="T59" fmla="*/ 35 h 693"/>
                <a:gd name="T60" fmla="*/ 63037 w 1250"/>
                <a:gd name="T61" fmla="*/ 30 h 693"/>
                <a:gd name="T62" fmla="*/ 63083 w 1250"/>
                <a:gd name="T63" fmla="*/ 25 h 693"/>
                <a:gd name="T64" fmla="*/ 62266 w 1250"/>
                <a:gd name="T65" fmla="*/ 20 h 693"/>
                <a:gd name="T66" fmla="*/ 59992 w 1250"/>
                <a:gd name="T67" fmla="*/ 14 h 693"/>
                <a:gd name="T68" fmla="*/ 56740 w 1250"/>
                <a:gd name="T69" fmla="*/ 10 h 693"/>
                <a:gd name="T70" fmla="*/ 52608 w 1250"/>
                <a:gd name="T71" fmla="*/ 8 h 693"/>
                <a:gd name="T72" fmla="*/ 47946 w 1250"/>
                <a:gd name="T73" fmla="*/ 11 h 693"/>
                <a:gd name="T74" fmla="*/ 45548 w 1250"/>
                <a:gd name="T75" fmla="*/ 6 h 693"/>
                <a:gd name="T76" fmla="*/ 42315 w 1250"/>
                <a:gd name="T77" fmla="*/ 3 h 693"/>
                <a:gd name="T78" fmla="*/ 34767 w 1250"/>
                <a:gd name="T79" fmla="*/ 0 h 693"/>
                <a:gd name="T80" fmla="*/ 26669 w 1250"/>
                <a:gd name="T81" fmla="*/ 3 h 693"/>
                <a:gd name="T82" fmla="*/ 23509 w 1250"/>
                <a:gd name="T83" fmla="*/ 6 h 693"/>
                <a:gd name="T84" fmla="*/ 21367 w 1250"/>
                <a:gd name="T85" fmla="*/ 11 h 693"/>
                <a:gd name="T86" fmla="*/ 16253 w 1250"/>
                <a:gd name="T87" fmla="*/ 10 h 693"/>
                <a:gd name="T88" fmla="*/ 12448 w 1250"/>
                <a:gd name="T89" fmla="*/ 13 h 693"/>
                <a:gd name="T90" fmla="*/ 9555 w 1250"/>
                <a:gd name="T91" fmla="*/ 18 h 693"/>
                <a:gd name="T92" fmla="*/ 7935 w 1250"/>
                <a:gd name="T93" fmla="*/ 25 h 693"/>
                <a:gd name="T94" fmla="*/ 7727 w 1250"/>
                <a:gd name="T95" fmla="*/ 30 h 693"/>
                <a:gd name="T96" fmla="*/ 7995 w 1250"/>
                <a:gd name="T97" fmla="*/ 34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>
              <a:off x="2489" y="2766"/>
              <a:ext cx="723" cy="189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Intranet</a:t>
              </a:r>
              <a:endParaRPr lang="en-US" altLang="zh-TW">
                <a:ea typeface="新細明體" pitchFamily="18" charset="-120"/>
              </a:endParaRPr>
            </a:p>
          </p:txBody>
        </p:sp>
      </p:grpSp>
      <p:sp>
        <p:nvSpPr>
          <p:cNvPr id="192563" name="Rectangle 51"/>
          <p:cNvSpPr>
            <a:spLocks noChangeArrowheads="1"/>
          </p:cNvSpPr>
          <p:nvPr/>
        </p:nvSpPr>
        <p:spPr bwMode="auto">
          <a:xfrm>
            <a:off x="6948488" y="5799138"/>
            <a:ext cx="1338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b="1" dirty="0">
                <a:solidFill>
                  <a:srgbClr val="000066"/>
                </a:solidFill>
                <a:ea typeface="新細明體" pitchFamily="18" charset="-120"/>
              </a:rPr>
              <a:t>臺灣總公司</a:t>
            </a:r>
            <a:endParaRPr kumimoji="0" lang="en-US" altLang="zh-TW" b="1" dirty="0">
              <a:solidFill>
                <a:srgbClr val="000066"/>
              </a:solidFill>
              <a:ea typeface="新細明體" pitchFamily="18" charset="-120"/>
            </a:endParaRPr>
          </a:p>
        </p:txBody>
      </p:sp>
      <p:sp>
        <p:nvSpPr>
          <p:cNvPr id="192564" name="Rectangle 52"/>
          <p:cNvSpPr>
            <a:spLocks noChangeArrowheads="1"/>
          </p:cNvSpPr>
          <p:nvPr/>
        </p:nvSpPr>
        <p:spPr bwMode="auto">
          <a:xfrm>
            <a:off x="1096963" y="579913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b="1">
                <a:solidFill>
                  <a:srgbClr val="000066"/>
                </a:solidFill>
                <a:ea typeface="新細明體" pitchFamily="18" charset="-120"/>
              </a:rPr>
              <a:t>中國據點</a:t>
            </a:r>
            <a:endParaRPr kumimoji="0" lang="en-US" altLang="zh-TW" b="1">
              <a:solidFill>
                <a:srgbClr val="000066"/>
              </a:solidFill>
              <a:ea typeface="新細明體" pitchFamily="18" charset="-120"/>
            </a:endParaRPr>
          </a:p>
        </p:txBody>
      </p:sp>
      <p:sp>
        <p:nvSpPr>
          <p:cNvPr id="40998" name="Text Box 302"/>
          <p:cNvSpPr txBox="1">
            <a:spLocks noChangeArrowheads="1"/>
          </p:cNvSpPr>
          <p:nvPr/>
        </p:nvSpPr>
        <p:spPr bwMode="auto">
          <a:xfrm>
            <a:off x="973138" y="2506663"/>
            <a:ext cx="1223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中國集群手機</a:t>
            </a:r>
          </a:p>
        </p:txBody>
      </p:sp>
      <p:sp>
        <p:nvSpPr>
          <p:cNvPr id="40999" name="Text Box 302"/>
          <p:cNvSpPr txBox="1">
            <a:spLocks noChangeArrowheads="1"/>
          </p:cNvSpPr>
          <p:nvPr/>
        </p:nvSpPr>
        <p:spPr bwMode="auto">
          <a:xfrm>
            <a:off x="7207250" y="2517775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台灣群內手機</a:t>
            </a:r>
          </a:p>
        </p:txBody>
      </p:sp>
      <p:sp>
        <p:nvSpPr>
          <p:cNvPr id="192568" name="Rectangle 56"/>
          <p:cNvSpPr>
            <a:spLocks noChangeArrowheads="1"/>
          </p:cNvSpPr>
          <p:nvPr/>
        </p:nvSpPr>
        <p:spPr bwMode="auto">
          <a:xfrm>
            <a:off x="6732588" y="5672138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8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11101</a:t>
            </a:r>
          </a:p>
        </p:txBody>
      </p:sp>
      <p:sp>
        <p:nvSpPr>
          <p:cNvPr id="192569" name="Rectangle 57"/>
          <p:cNvSpPr>
            <a:spLocks noChangeArrowheads="1"/>
          </p:cNvSpPr>
          <p:nvPr/>
        </p:nvSpPr>
        <p:spPr bwMode="auto">
          <a:xfrm>
            <a:off x="7062788" y="2332038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6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11101</a:t>
            </a:r>
          </a:p>
        </p:txBody>
      </p:sp>
      <p:sp>
        <p:nvSpPr>
          <p:cNvPr id="192570" name="Rectangle 58"/>
          <p:cNvSpPr>
            <a:spLocks noChangeArrowheads="1"/>
          </p:cNvSpPr>
          <p:nvPr/>
        </p:nvSpPr>
        <p:spPr bwMode="auto">
          <a:xfrm>
            <a:off x="7854950" y="2332038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6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11102</a:t>
            </a:r>
          </a:p>
        </p:txBody>
      </p:sp>
      <p:sp>
        <p:nvSpPr>
          <p:cNvPr id="192571" name="Rectangle 59"/>
          <p:cNvSpPr>
            <a:spLocks noChangeArrowheads="1"/>
          </p:cNvSpPr>
          <p:nvPr/>
        </p:nvSpPr>
        <p:spPr bwMode="auto">
          <a:xfrm>
            <a:off x="684213" y="2320925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7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30201</a:t>
            </a:r>
          </a:p>
        </p:txBody>
      </p:sp>
      <p:sp>
        <p:nvSpPr>
          <p:cNvPr id="192573" name="Rectangle 61"/>
          <p:cNvSpPr>
            <a:spLocks noChangeArrowheads="1"/>
          </p:cNvSpPr>
          <p:nvPr/>
        </p:nvSpPr>
        <p:spPr bwMode="auto">
          <a:xfrm>
            <a:off x="1692275" y="5648325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8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30202</a:t>
            </a:r>
          </a:p>
        </p:txBody>
      </p:sp>
      <p:sp>
        <p:nvSpPr>
          <p:cNvPr id="41005" name="Text Box 68"/>
          <p:cNvSpPr txBox="1">
            <a:spLocks noChangeArrowheads="1"/>
          </p:cNvSpPr>
          <p:nvPr/>
        </p:nvSpPr>
        <p:spPr bwMode="auto">
          <a:xfrm>
            <a:off x="5651500" y="3644900"/>
            <a:ext cx="1101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/>
              <a:t>台灣機房</a:t>
            </a:r>
          </a:p>
        </p:txBody>
      </p:sp>
      <p:sp>
        <p:nvSpPr>
          <p:cNvPr id="41006" name="Text Box 68"/>
          <p:cNvSpPr txBox="1">
            <a:spLocks noChangeArrowheads="1"/>
          </p:cNvSpPr>
          <p:nvPr/>
        </p:nvSpPr>
        <p:spPr bwMode="auto">
          <a:xfrm>
            <a:off x="2627313" y="3644900"/>
            <a:ext cx="935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/>
              <a:t>中國機房</a:t>
            </a:r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2197100" y="1916113"/>
            <a:ext cx="2016125" cy="935037"/>
            <a:chOff x="1474" y="1487"/>
            <a:chExt cx="1270" cy="589"/>
          </a:xfrm>
        </p:grpSpPr>
        <p:sp>
          <p:nvSpPr>
            <p:cNvPr id="41042" name="Freeform 198"/>
            <p:cNvSpPr>
              <a:spLocks/>
            </p:cNvSpPr>
            <p:nvPr/>
          </p:nvSpPr>
          <p:spPr bwMode="auto">
            <a:xfrm>
              <a:off x="1474" y="1487"/>
              <a:ext cx="1270" cy="589"/>
            </a:xfrm>
            <a:custGeom>
              <a:avLst/>
              <a:gdLst>
                <a:gd name="T0" fmla="*/ 2147483647 w 1250"/>
                <a:gd name="T1" fmla="*/ 7249301 h 693"/>
                <a:gd name="T2" fmla="*/ 2147483647 w 1250"/>
                <a:gd name="T3" fmla="*/ 7249301 h 693"/>
                <a:gd name="T4" fmla="*/ 2147483647 w 1250"/>
                <a:gd name="T5" fmla="*/ 7249301 h 693"/>
                <a:gd name="T6" fmla="*/ 2147483647 w 1250"/>
                <a:gd name="T7" fmla="*/ 7249301 h 693"/>
                <a:gd name="T8" fmla="*/ 2147483647 w 1250"/>
                <a:gd name="T9" fmla="*/ 7249301 h 693"/>
                <a:gd name="T10" fmla="*/ 2147483647 w 1250"/>
                <a:gd name="T11" fmla="*/ 7249301 h 693"/>
                <a:gd name="T12" fmla="*/ 2147483647 w 1250"/>
                <a:gd name="T13" fmla="*/ 7249301 h 693"/>
                <a:gd name="T14" fmla="*/ 2147483647 w 1250"/>
                <a:gd name="T15" fmla="*/ 7249301 h 693"/>
                <a:gd name="T16" fmla="*/ 2147483647 w 1250"/>
                <a:gd name="T17" fmla="*/ 7249301 h 693"/>
                <a:gd name="T18" fmla="*/ 2147483647 w 1250"/>
                <a:gd name="T19" fmla="*/ 7249301 h 693"/>
                <a:gd name="T20" fmla="*/ 2147483647 w 1250"/>
                <a:gd name="T21" fmla="*/ 7249301 h 693"/>
                <a:gd name="T22" fmla="*/ 2147483647 w 1250"/>
                <a:gd name="T23" fmla="*/ 7249301 h 693"/>
                <a:gd name="T24" fmla="*/ 2147483647 w 1250"/>
                <a:gd name="T25" fmla="*/ 7249301 h 693"/>
                <a:gd name="T26" fmla="*/ 2147483647 w 1250"/>
                <a:gd name="T27" fmla="*/ 7249301 h 693"/>
                <a:gd name="T28" fmla="*/ 2147483647 w 1250"/>
                <a:gd name="T29" fmla="*/ 7249301 h 693"/>
                <a:gd name="T30" fmla="*/ 2147483647 w 1250"/>
                <a:gd name="T31" fmla="*/ 7249301 h 693"/>
                <a:gd name="T32" fmla="*/ 2147483647 w 1250"/>
                <a:gd name="T33" fmla="*/ 7249301 h 693"/>
                <a:gd name="T34" fmla="*/ 2147483647 w 1250"/>
                <a:gd name="T35" fmla="*/ 7249301 h 693"/>
                <a:gd name="T36" fmla="*/ 2147483647 w 1250"/>
                <a:gd name="T37" fmla="*/ 7249301 h 693"/>
                <a:gd name="T38" fmla="*/ 2147483647 w 1250"/>
                <a:gd name="T39" fmla="*/ 7249301 h 693"/>
                <a:gd name="T40" fmla="*/ 2147483647 w 1250"/>
                <a:gd name="T41" fmla="*/ 7249301 h 693"/>
                <a:gd name="T42" fmla="*/ 2147483647 w 1250"/>
                <a:gd name="T43" fmla="*/ 7249301 h 693"/>
                <a:gd name="T44" fmla="*/ 2147483647 w 1250"/>
                <a:gd name="T45" fmla="*/ 7249301 h 693"/>
                <a:gd name="T46" fmla="*/ 2147483647 w 1250"/>
                <a:gd name="T47" fmla="*/ 7249301 h 693"/>
                <a:gd name="T48" fmla="*/ 2147483647 w 1250"/>
                <a:gd name="T49" fmla="*/ 7249301 h 693"/>
                <a:gd name="T50" fmla="*/ 2147483647 w 1250"/>
                <a:gd name="T51" fmla="*/ 7249301 h 693"/>
                <a:gd name="T52" fmla="*/ 2147483647 w 1250"/>
                <a:gd name="T53" fmla="*/ 7249301 h 693"/>
                <a:gd name="T54" fmla="*/ 2147483647 w 1250"/>
                <a:gd name="T55" fmla="*/ 7249301 h 693"/>
                <a:gd name="T56" fmla="*/ 2147483647 w 1250"/>
                <a:gd name="T57" fmla="*/ 7249301 h 693"/>
                <a:gd name="T58" fmla="*/ 2147483647 w 1250"/>
                <a:gd name="T59" fmla="*/ 7249301 h 693"/>
                <a:gd name="T60" fmla="*/ 2147483647 w 1250"/>
                <a:gd name="T61" fmla="*/ 7249301 h 693"/>
                <a:gd name="T62" fmla="*/ 2147483647 w 1250"/>
                <a:gd name="T63" fmla="*/ 7249301 h 693"/>
                <a:gd name="T64" fmla="*/ 2147483647 w 1250"/>
                <a:gd name="T65" fmla="*/ 7249301 h 693"/>
                <a:gd name="T66" fmla="*/ 2147483647 w 1250"/>
                <a:gd name="T67" fmla="*/ 7249301 h 693"/>
                <a:gd name="T68" fmla="*/ 2147483647 w 1250"/>
                <a:gd name="T69" fmla="*/ 7249301 h 693"/>
                <a:gd name="T70" fmla="*/ 2147483647 w 1250"/>
                <a:gd name="T71" fmla="*/ 7249301 h 693"/>
                <a:gd name="T72" fmla="*/ 2147483647 w 1250"/>
                <a:gd name="T73" fmla="*/ 7249301 h 693"/>
                <a:gd name="T74" fmla="*/ 2147483647 w 1250"/>
                <a:gd name="T75" fmla="*/ 7249301 h 693"/>
                <a:gd name="T76" fmla="*/ 2147483647 w 1250"/>
                <a:gd name="T77" fmla="*/ 7249301 h 693"/>
                <a:gd name="T78" fmla="*/ 2147483647 w 1250"/>
                <a:gd name="T79" fmla="*/ 0 h 693"/>
                <a:gd name="T80" fmla="*/ 2147483647 w 1250"/>
                <a:gd name="T81" fmla="*/ 7249301 h 693"/>
                <a:gd name="T82" fmla="*/ 2147483647 w 1250"/>
                <a:gd name="T83" fmla="*/ 7249301 h 693"/>
                <a:gd name="T84" fmla="*/ 2147483647 w 1250"/>
                <a:gd name="T85" fmla="*/ 7249301 h 693"/>
                <a:gd name="T86" fmla="*/ 2147483647 w 1250"/>
                <a:gd name="T87" fmla="*/ 7249301 h 693"/>
                <a:gd name="T88" fmla="*/ 2147483647 w 1250"/>
                <a:gd name="T89" fmla="*/ 7249301 h 693"/>
                <a:gd name="T90" fmla="*/ 2147483647 w 1250"/>
                <a:gd name="T91" fmla="*/ 7249301 h 693"/>
                <a:gd name="T92" fmla="*/ 2147483647 w 1250"/>
                <a:gd name="T93" fmla="*/ 7249301 h 693"/>
                <a:gd name="T94" fmla="*/ 2147483647 w 1250"/>
                <a:gd name="T95" fmla="*/ 7249301 h 693"/>
                <a:gd name="T96" fmla="*/ 2147483647 w 1250"/>
                <a:gd name="T97" fmla="*/ 7249301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FF9933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78" name="Text Box 199"/>
            <p:cNvSpPr txBox="1">
              <a:spLocks noChangeArrowheads="1"/>
            </p:cNvSpPr>
            <p:nvPr/>
          </p:nvSpPr>
          <p:spPr bwMode="auto">
            <a:xfrm>
              <a:off x="1565" y="1578"/>
              <a:ext cx="1088" cy="45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zh-TW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中國電信業者</a:t>
              </a:r>
            </a:p>
            <a:p>
              <a:pPr algn="ctr">
                <a:defRPr/>
              </a:pPr>
              <a:r>
                <a:rPr lang="en-US" altLang="zh-TW" b="1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IVPN</a:t>
              </a:r>
            </a:p>
          </p:txBody>
        </p:sp>
      </p:grpSp>
      <p:pic>
        <p:nvPicPr>
          <p:cNvPr id="41008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6738" y="1846263"/>
            <a:ext cx="25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9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1713" y="1846263"/>
            <a:ext cx="25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0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1844675"/>
            <a:ext cx="25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1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1844675"/>
            <a:ext cx="25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69"/>
          <p:cNvSpPr>
            <a:spLocks noChangeArrowheads="1"/>
          </p:cNvSpPr>
          <p:nvPr/>
        </p:nvSpPr>
        <p:spPr bwMode="auto">
          <a:xfrm>
            <a:off x="6156325" y="2924175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3081338" y="2924175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pic>
        <p:nvPicPr>
          <p:cNvPr id="41014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9088" y="4149725"/>
            <a:ext cx="895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9"/>
          <p:cNvSpPr>
            <a:spLocks noChangeArrowheads="1"/>
          </p:cNvSpPr>
          <p:nvPr/>
        </p:nvSpPr>
        <p:spPr bwMode="auto">
          <a:xfrm>
            <a:off x="7812088" y="4149725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pic>
        <p:nvPicPr>
          <p:cNvPr id="41016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3663" y="3459163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7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3663" y="3284538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8" name="Text Box 33"/>
          <p:cNvSpPr txBox="1">
            <a:spLocks noChangeArrowheads="1"/>
          </p:cNvSpPr>
          <p:nvPr/>
        </p:nvSpPr>
        <p:spPr bwMode="auto">
          <a:xfrm>
            <a:off x="2555875" y="335438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Media GW</a:t>
            </a:r>
          </a:p>
        </p:txBody>
      </p:sp>
      <p:pic>
        <p:nvPicPr>
          <p:cNvPr id="41019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8900" y="3140075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0" name="Text Box 33"/>
          <p:cNvSpPr txBox="1">
            <a:spLocks noChangeArrowheads="1"/>
          </p:cNvSpPr>
          <p:nvPr/>
        </p:nvSpPr>
        <p:spPr bwMode="auto">
          <a:xfrm>
            <a:off x="2555875" y="31416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pic>
        <p:nvPicPr>
          <p:cNvPr id="41021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288" y="3462338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2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288" y="3287713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3" name="Text Box 33"/>
          <p:cNvSpPr txBox="1">
            <a:spLocks noChangeArrowheads="1"/>
          </p:cNvSpPr>
          <p:nvPr/>
        </p:nvSpPr>
        <p:spPr bwMode="auto">
          <a:xfrm>
            <a:off x="5651500" y="33575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Media GW</a:t>
            </a:r>
          </a:p>
        </p:txBody>
      </p:sp>
      <p:pic>
        <p:nvPicPr>
          <p:cNvPr id="41024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3143250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5" name="Text Box 33"/>
          <p:cNvSpPr txBox="1">
            <a:spLocks noChangeArrowheads="1"/>
          </p:cNvSpPr>
          <p:nvPr/>
        </p:nvSpPr>
        <p:spPr bwMode="auto">
          <a:xfrm>
            <a:off x="5651500" y="314483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sp>
        <p:nvSpPr>
          <p:cNvPr id="192572" name="Rectangle 60"/>
          <p:cNvSpPr>
            <a:spLocks noChangeArrowheads="1"/>
          </p:cNvSpPr>
          <p:nvPr/>
        </p:nvSpPr>
        <p:spPr bwMode="auto">
          <a:xfrm>
            <a:off x="1520825" y="2320925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7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30202</a:t>
            </a:r>
          </a:p>
        </p:txBody>
      </p:sp>
      <p:pic>
        <p:nvPicPr>
          <p:cNvPr id="41027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4076700"/>
            <a:ext cx="965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8" name="Text Box 33"/>
          <p:cNvSpPr txBox="1">
            <a:spLocks noChangeArrowheads="1"/>
          </p:cNvSpPr>
          <p:nvPr/>
        </p:nvSpPr>
        <p:spPr bwMode="auto">
          <a:xfrm>
            <a:off x="6443663" y="4076700"/>
            <a:ext cx="10080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sp>
        <p:nvSpPr>
          <p:cNvPr id="91" name="Rectangle 69"/>
          <p:cNvSpPr>
            <a:spLocks noChangeArrowheads="1"/>
          </p:cNvSpPr>
          <p:nvPr/>
        </p:nvSpPr>
        <p:spPr bwMode="auto">
          <a:xfrm>
            <a:off x="6875463" y="4292600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 dirty="0">
                <a:latin typeface="Arial" pitchFamily="34" charset="0"/>
                <a:ea typeface="新細明體" pitchFamily="18" charset="-120"/>
              </a:rPr>
              <a:t>E1</a:t>
            </a: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900113" y="4508500"/>
            <a:ext cx="1512887" cy="684213"/>
            <a:chOff x="666" y="2767"/>
            <a:chExt cx="737" cy="391"/>
          </a:xfrm>
        </p:grpSpPr>
        <p:pic>
          <p:nvPicPr>
            <p:cNvPr id="41040" name="Picture 192" descr="new cabine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1" name="Text Box 193"/>
            <p:cNvSpPr txBox="1">
              <a:spLocks noChangeArrowheads="1"/>
            </p:cNvSpPr>
            <p:nvPr/>
          </p:nvSpPr>
          <p:spPr bwMode="auto">
            <a:xfrm>
              <a:off x="827" y="2858"/>
              <a:ext cx="48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6732588" y="4508500"/>
            <a:ext cx="1511300" cy="684213"/>
            <a:chOff x="666" y="2767"/>
            <a:chExt cx="737" cy="391"/>
          </a:xfrm>
        </p:grpSpPr>
        <p:pic>
          <p:nvPicPr>
            <p:cNvPr id="41038" name="Picture 192" descr="new cabine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9" name="Text Box 193"/>
            <p:cNvSpPr txBox="1">
              <a:spLocks noChangeArrowheads="1"/>
            </p:cNvSpPr>
            <p:nvPr/>
          </p:nvSpPr>
          <p:spPr bwMode="auto">
            <a:xfrm>
              <a:off x="827" y="2858"/>
              <a:ext cx="4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7235825" y="3141663"/>
            <a:ext cx="1223963" cy="792162"/>
            <a:chOff x="4241" y="2115"/>
            <a:chExt cx="1043" cy="544"/>
          </a:xfrm>
        </p:grpSpPr>
        <p:sp>
          <p:nvSpPr>
            <p:cNvPr id="41036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3802111 w 1250"/>
                <a:gd name="T1" fmla="*/ 448977 h 693"/>
                <a:gd name="T2" fmla="*/ 3802111 w 1250"/>
                <a:gd name="T3" fmla="*/ 448977 h 693"/>
                <a:gd name="T4" fmla="*/ 3802111 w 1250"/>
                <a:gd name="T5" fmla="*/ 448977 h 693"/>
                <a:gd name="T6" fmla="*/ 3802111 w 1250"/>
                <a:gd name="T7" fmla="*/ 448977 h 693"/>
                <a:gd name="T8" fmla="*/ 3802111 w 1250"/>
                <a:gd name="T9" fmla="*/ 448977 h 693"/>
                <a:gd name="T10" fmla="*/ 3802111 w 1250"/>
                <a:gd name="T11" fmla="*/ 448977 h 693"/>
                <a:gd name="T12" fmla="*/ 3802111 w 1250"/>
                <a:gd name="T13" fmla="*/ 448977 h 693"/>
                <a:gd name="T14" fmla="*/ 3802111 w 1250"/>
                <a:gd name="T15" fmla="*/ 448977 h 693"/>
                <a:gd name="T16" fmla="*/ 3802111 w 1250"/>
                <a:gd name="T17" fmla="*/ 448977 h 693"/>
                <a:gd name="T18" fmla="*/ 3802111 w 1250"/>
                <a:gd name="T19" fmla="*/ 448977 h 693"/>
                <a:gd name="T20" fmla="*/ 3802111 w 1250"/>
                <a:gd name="T21" fmla="*/ 448977 h 693"/>
                <a:gd name="T22" fmla="*/ 3802111 w 1250"/>
                <a:gd name="T23" fmla="*/ 448977 h 693"/>
                <a:gd name="T24" fmla="*/ 3802111 w 1250"/>
                <a:gd name="T25" fmla="*/ 448977 h 693"/>
                <a:gd name="T26" fmla="*/ 3802111 w 1250"/>
                <a:gd name="T27" fmla="*/ 448977 h 693"/>
                <a:gd name="T28" fmla="*/ 3802111 w 1250"/>
                <a:gd name="T29" fmla="*/ 448977 h 693"/>
                <a:gd name="T30" fmla="*/ 3802111 w 1250"/>
                <a:gd name="T31" fmla="*/ 448977 h 693"/>
                <a:gd name="T32" fmla="*/ 3802111 w 1250"/>
                <a:gd name="T33" fmla="*/ 448977 h 693"/>
                <a:gd name="T34" fmla="*/ 3802111 w 1250"/>
                <a:gd name="T35" fmla="*/ 448977 h 693"/>
                <a:gd name="T36" fmla="*/ 3802111 w 1250"/>
                <a:gd name="T37" fmla="*/ 448977 h 693"/>
                <a:gd name="T38" fmla="*/ 3802111 w 1250"/>
                <a:gd name="T39" fmla="*/ 448977 h 693"/>
                <a:gd name="T40" fmla="*/ 3802111 w 1250"/>
                <a:gd name="T41" fmla="*/ 448977 h 693"/>
                <a:gd name="T42" fmla="*/ 3802111 w 1250"/>
                <a:gd name="T43" fmla="*/ 448977 h 693"/>
                <a:gd name="T44" fmla="*/ 3802111 w 1250"/>
                <a:gd name="T45" fmla="*/ 448977 h 693"/>
                <a:gd name="T46" fmla="*/ 3802111 w 1250"/>
                <a:gd name="T47" fmla="*/ 448977 h 693"/>
                <a:gd name="T48" fmla="*/ 3802111 w 1250"/>
                <a:gd name="T49" fmla="*/ 448977 h 693"/>
                <a:gd name="T50" fmla="*/ 3802111 w 1250"/>
                <a:gd name="T51" fmla="*/ 448977 h 693"/>
                <a:gd name="T52" fmla="*/ 3802111 w 1250"/>
                <a:gd name="T53" fmla="*/ 448977 h 693"/>
                <a:gd name="T54" fmla="*/ 3802111 w 1250"/>
                <a:gd name="T55" fmla="*/ 448977 h 693"/>
                <a:gd name="T56" fmla="*/ 3802111 w 1250"/>
                <a:gd name="T57" fmla="*/ 448977 h 693"/>
                <a:gd name="T58" fmla="*/ 3802111 w 1250"/>
                <a:gd name="T59" fmla="*/ 448977 h 693"/>
                <a:gd name="T60" fmla="*/ 3802111 w 1250"/>
                <a:gd name="T61" fmla="*/ 448977 h 693"/>
                <a:gd name="T62" fmla="*/ 3802111 w 1250"/>
                <a:gd name="T63" fmla="*/ 448977 h 693"/>
                <a:gd name="T64" fmla="*/ 3802111 w 1250"/>
                <a:gd name="T65" fmla="*/ 448977 h 693"/>
                <a:gd name="T66" fmla="*/ 3802111 w 1250"/>
                <a:gd name="T67" fmla="*/ 448977 h 693"/>
                <a:gd name="T68" fmla="*/ 3802111 w 1250"/>
                <a:gd name="T69" fmla="*/ 448977 h 693"/>
                <a:gd name="T70" fmla="*/ 3802111 w 1250"/>
                <a:gd name="T71" fmla="*/ 448977 h 693"/>
                <a:gd name="T72" fmla="*/ 3802111 w 1250"/>
                <a:gd name="T73" fmla="*/ 448977 h 693"/>
                <a:gd name="T74" fmla="*/ 3802111 w 1250"/>
                <a:gd name="T75" fmla="*/ 448977 h 693"/>
                <a:gd name="T76" fmla="*/ 3802111 w 1250"/>
                <a:gd name="T77" fmla="*/ 448977 h 693"/>
                <a:gd name="T78" fmla="*/ 3802111 w 1250"/>
                <a:gd name="T79" fmla="*/ 0 h 693"/>
                <a:gd name="T80" fmla="*/ 3802111 w 1250"/>
                <a:gd name="T81" fmla="*/ 448977 h 693"/>
                <a:gd name="T82" fmla="*/ 3802111 w 1250"/>
                <a:gd name="T83" fmla="*/ 448977 h 693"/>
                <a:gd name="T84" fmla="*/ 3802111 w 1250"/>
                <a:gd name="T85" fmla="*/ 448977 h 693"/>
                <a:gd name="T86" fmla="*/ 3802111 w 1250"/>
                <a:gd name="T87" fmla="*/ 448977 h 693"/>
                <a:gd name="T88" fmla="*/ 3802111 w 1250"/>
                <a:gd name="T89" fmla="*/ 448977 h 693"/>
                <a:gd name="T90" fmla="*/ 3802111 w 1250"/>
                <a:gd name="T91" fmla="*/ 448977 h 693"/>
                <a:gd name="T92" fmla="*/ 3802111 w 1250"/>
                <a:gd name="T93" fmla="*/ 448977 h 693"/>
                <a:gd name="T94" fmla="*/ 3802111 w 1250"/>
                <a:gd name="T95" fmla="*/ 448977 h 693"/>
                <a:gd name="T96" fmla="*/ 3802111 w 1250"/>
                <a:gd name="T97" fmla="*/ 44897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37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PSTN</a:t>
              </a: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755650" y="3213100"/>
            <a:ext cx="1223963" cy="792163"/>
            <a:chOff x="4241" y="2115"/>
            <a:chExt cx="1043" cy="544"/>
          </a:xfrm>
        </p:grpSpPr>
        <p:sp>
          <p:nvSpPr>
            <p:cNvPr id="41034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3802111 w 1250"/>
                <a:gd name="T1" fmla="*/ 448977 h 693"/>
                <a:gd name="T2" fmla="*/ 3802111 w 1250"/>
                <a:gd name="T3" fmla="*/ 448977 h 693"/>
                <a:gd name="T4" fmla="*/ 3802111 w 1250"/>
                <a:gd name="T5" fmla="*/ 448977 h 693"/>
                <a:gd name="T6" fmla="*/ 3802111 w 1250"/>
                <a:gd name="T7" fmla="*/ 448977 h 693"/>
                <a:gd name="T8" fmla="*/ 3802111 w 1250"/>
                <a:gd name="T9" fmla="*/ 448977 h 693"/>
                <a:gd name="T10" fmla="*/ 3802111 w 1250"/>
                <a:gd name="T11" fmla="*/ 448977 h 693"/>
                <a:gd name="T12" fmla="*/ 3802111 w 1250"/>
                <a:gd name="T13" fmla="*/ 448977 h 693"/>
                <a:gd name="T14" fmla="*/ 3802111 w 1250"/>
                <a:gd name="T15" fmla="*/ 448977 h 693"/>
                <a:gd name="T16" fmla="*/ 3802111 w 1250"/>
                <a:gd name="T17" fmla="*/ 448977 h 693"/>
                <a:gd name="T18" fmla="*/ 3802111 w 1250"/>
                <a:gd name="T19" fmla="*/ 448977 h 693"/>
                <a:gd name="T20" fmla="*/ 3802111 w 1250"/>
                <a:gd name="T21" fmla="*/ 448977 h 693"/>
                <a:gd name="T22" fmla="*/ 3802111 w 1250"/>
                <a:gd name="T23" fmla="*/ 448977 h 693"/>
                <a:gd name="T24" fmla="*/ 3802111 w 1250"/>
                <a:gd name="T25" fmla="*/ 448977 h 693"/>
                <a:gd name="T26" fmla="*/ 3802111 w 1250"/>
                <a:gd name="T27" fmla="*/ 448977 h 693"/>
                <a:gd name="T28" fmla="*/ 3802111 w 1250"/>
                <a:gd name="T29" fmla="*/ 448977 h 693"/>
                <a:gd name="T30" fmla="*/ 3802111 w 1250"/>
                <a:gd name="T31" fmla="*/ 448977 h 693"/>
                <a:gd name="T32" fmla="*/ 3802111 w 1250"/>
                <a:gd name="T33" fmla="*/ 448977 h 693"/>
                <a:gd name="T34" fmla="*/ 3802111 w 1250"/>
                <a:gd name="T35" fmla="*/ 448977 h 693"/>
                <a:gd name="T36" fmla="*/ 3802111 w 1250"/>
                <a:gd name="T37" fmla="*/ 448977 h 693"/>
                <a:gd name="T38" fmla="*/ 3802111 w 1250"/>
                <a:gd name="T39" fmla="*/ 448977 h 693"/>
                <a:gd name="T40" fmla="*/ 3802111 w 1250"/>
                <a:gd name="T41" fmla="*/ 448977 h 693"/>
                <a:gd name="T42" fmla="*/ 3802111 w 1250"/>
                <a:gd name="T43" fmla="*/ 448977 h 693"/>
                <a:gd name="T44" fmla="*/ 3802111 w 1250"/>
                <a:gd name="T45" fmla="*/ 448977 h 693"/>
                <a:gd name="T46" fmla="*/ 3802111 w 1250"/>
                <a:gd name="T47" fmla="*/ 448977 h 693"/>
                <a:gd name="T48" fmla="*/ 3802111 w 1250"/>
                <a:gd name="T49" fmla="*/ 448977 h 693"/>
                <a:gd name="T50" fmla="*/ 3802111 w 1250"/>
                <a:gd name="T51" fmla="*/ 448977 h 693"/>
                <a:gd name="T52" fmla="*/ 3802111 w 1250"/>
                <a:gd name="T53" fmla="*/ 448977 h 693"/>
                <a:gd name="T54" fmla="*/ 3802111 w 1250"/>
                <a:gd name="T55" fmla="*/ 448977 h 693"/>
                <a:gd name="T56" fmla="*/ 3802111 w 1250"/>
                <a:gd name="T57" fmla="*/ 448977 h 693"/>
                <a:gd name="T58" fmla="*/ 3802111 w 1250"/>
                <a:gd name="T59" fmla="*/ 448977 h 693"/>
                <a:gd name="T60" fmla="*/ 3802111 w 1250"/>
                <a:gd name="T61" fmla="*/ 448977 h 693"/>
                <a:gd name="T62" fmla="*/ 3802111 w 1250"/>
                <a:gd name="T63" fmla="*/ 448977 h 693"/>
                <a:gd name="T64" fmla="*/ 3802111 w 1250"/>
                <a:gd name="T65" fmla="*/ 448977 h 693"/>
                <a:gd name="T66" fmla="*/ 3802111 w 1250"/>
                <a:gd name="T67" fmla="*/ 448977 h 693"/>
                <a:gd name="T68" fmla="*/ 3802111 w 1250"/>
                <a:gd name="T69" fmla="*/ 448977 h 693"/>
                <a:gd name="T70" fmla="*/ 3802111 w 1250"/>
                <a:gd name="T71" fmla="*/ 448977 h 693"/>
                <a:gd name="T72" fmla="*/ 3802111 w 1250"/>
                <a:gd name="T73" fmla="*/ 448977 h 693"/>
                <a:gd name="T74" fmla="*/ 3802111 w 1250"/>
                <a:gd name="T75" fmla="*/ 448977 h 693"/>
                <a:gd name="T76" fmla="*/ 3802111 w 1250"/>
                <a:gd name="T77" fmla="*/ 448977 h 693"/>
                <a:gd name="T78" fmla="*/ 3802111 w 1250"/>
                <a:gd name="T79" fmla="*/ 0 h 693"/>
                <a:gd name="T80" fmla="*/ 3802111 w 1250"/>
                <a:gd name="T81" fmla="*/ 448977 h 693"/>
                <a:gd name="T82" fmla="*/ 3802111 w 1250"/>
                <a:gd name="T83" fmla="*/ 448977 h 693"/>
                <a:gd name="T84" fmla="*/ 3802111 w 1250"/>
                <a:gd name="T85" fmla="*/ 448977 h 693"/>
                <a:gd name="T86" fmla="*/ 3802111 w 1250"/>
                <a:gd name="T87" fmla="*/ 448977 h 693"/>
                <a:gd name="T88" fmla="*/ 3802111 w 1250"/>
                <a:gd name="T89" fmla="*/ 448977 h 693"/>
                <a:gd name="T90" fmla="*/ 3802111 w 1250"/>
                <a:gd name="T91" fmla="*/ 448977 h 693"/>
                <a:gd name="T92" fmla="*/ 3802111 w 1250"/>
                <a:gd name="T93" fmla="*/ 448977 h 693"/>
                <a:gd name="T94" fmla="*/ 3802111 w 1250"/>
                <a:gd name="T95" fmla="*/ 448977 h 693"/>
                <a:gd name="T96" fmla="*/ 3802111 w 1250"/>
                <a:gd name="T97" fmla="*/ 44897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35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PSTN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187"/>
          <p:cNvSpPr>
            <a:spLocks noChangeShapeType="1"/>
          </p:cNvSpPr>
          <p:nvPr/>
        </p:nvSpPr>
        <p:spPr bwMode="auto">
          <a:xfrm>
            <a:off x="1258888" y="40767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87" name="Line 188"/>
          <p:cNvSpPr>
            <a:spLocks noChangeShapeType="1"/>
          </p:cNvSpPr>
          <p:nvPr/>
        </p:nvSpPr>
        <p:spPr bwMode="auto">
          <a:xfrm>
            <a:off x="1403350" y="40767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88" name="Line 188"/>
          <p:cNvSpPr>
            <a:spLocks noChangeShapeType="1"/>
          </p:cNvSpPr>
          <p:nvPr/>
        </p:nvSpPr>
        <p:spPr bwMode="auto">
          <a:xfrm>
            <a:off x="6918325" y="4400550"/>
            <a:ext cx="0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89" name="Line 187"/>
          <p:cNvSpPr>
            <a:spLocks noChangeShapeType="1"/>
          </p:cNvSpPr>
          <p:nvPr/>
        </p:nvSpPr>
        <p:spPr bwMode="auto">
          <a:xfrm>
            <a:off x="1835150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0" name="Line 188"/>
          <p:cNvSpPr>
            <a:spLocks noChangeShapeType="1"/>
          </p:cNvSpPr>
          <p:nvPr/>
        </p:nvSpPr>
        <p:spPr bwMode="auto">
          <a:xfrm>
            <a:off x="1979613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1" name="Line 189"/>
          <p:cNvSpPr>
            <a:spLocks noChangeShapeType="1"/>
          </p:cNvSpPr>
          <p:nvPr/>
        </p:nvSpPr>
        <p:spPr bwMode="auto">
          <a:xfrm>
            <a:off x="2124075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2" name="Line 190"/>
          <p:cNvSpPr>
            <a:spLocks noChangeShapeType="1"/>
          </p:cNvSpPr>
          <p:nvPr/>
        </p:nvSpPr>
        <p:spPr bwMode="auto">
          <a:xfrm>
            <a:off x="2268538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3" name="Line 187"/>
          <p:cNvSpPr>
            <a:spLocks noChangeShapeType="1"/>
          </p:cNvSpPr>
          <p:nvPr/>
        </p:nvSpPr>
        <p:spPr bwMode="auto">
          <a:xfrm>
            <a:off x="1187450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4" name="Line 188"/>
          <p:cNvSpPr>
            <a:spLocks noChangeShapeType="1"/>
          </p:cNvSpPr>
          <p:nvPr/>
        </p:nvSpPr>
        <p:spPr bwMode="auto">
          <a:xfrm>
            <a:off x="1474788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5" name="Line 189"/>
          <p:cNvSpPr>
            <a:spLocks noChangeShapeType="1"/>
          </p:cNvSpPr>
          <p:nvPr/>
        </p:nvSpPr>
        <p:spPr bwMode="auto">
          <a:xfrm>
            <a:off x="1763713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6" name="Line 190"/>
          <p:cNvSpPr>
            <a:spLocks noChangeShapeType="1"/>
          </p:cNvSpPr>
          <p:nvPr/>
        </p:nvSpPr>
        <p:spPr bwMode="auto">
          <a:xfrm>
            <a:off x="2051050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7" name="Line 188"/>
          <p:cNvSpPr>
            <a:spLocks noChangeShapeType="1"/>
          </p:cNvSpPr>
          <p:nvPr/>
        </p:nvSpPr>
        <p:spPr bwMode="auto">
          <a:xfrm>
            <a:off x="3132138" y="2708275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8" name="Line 188"/>
          <p:cNvSpPr>
            <a:spLocks noChangeShapeType="1"/>
          </p:cNvSpPr>
          <p:nvPr/>
        </p:nvSpPr>
        <p:spPr bwMode="auto">
          <a:xfrm>
            <a:off x="6199188" y="2636838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9" name="Line 2"/>
          <p:cNvSpPr>
            <a:spLocks noChangeShapeType="1"/>
          </p:cNvSpPr>
          <p:nvPr/>
        </p:nvSpPr>
        <p:spPr bwMode="auto">
          <a:xfrm flipH="1" flipV="1">
            <a:off x="1978025" y="4437063"/>
            <a:ext cx="17303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2000" name="Line 190"/>
          <p:cNvSpPr>
            <a:spLocks noChangeShapeType="1"/>
          </p:cNvSpPr>
          <p:nvPr/>
        </p:nvSpPr>
        <p:spPr bwMode="auto">
          <a:xfrm>
            <a:off x="7812088" y="3892550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2001" name="Picture 194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75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1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Picture 196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197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838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5" name="Line 18"/>
          <p:cNvSpPr>
            <a:spLocks noChangeShapeType="1"/>
          </p:cNvSpPr>
          <p:nvPr/>
        </p:nvSpPr>
        <p:spPr bwMode="auto">
          <a:xfrm>
            <a:off x="3132138" y="3500438"/>
            <a:ext cx="1079500" cy="6207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2006" name="Line 21"/>
          <p:cNvSpPr>
            <a:spLocks noChangeShapeType="1"/>
          </p:cNvSpPr>
          <p:nvPr/>
        </p:nvSpPr>
        <p:spPr bwMode="auto">
          <a:xfrm flipV="1">
            <a:off x="4787900" y="3500438"/>
            <a:ext cx="1368425" cy="7524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189538" y="2144713"/>
            <a:ext cx="2016125" cy="935037"/>
            <a:chOff x="2925" y="1344"/>
            <a:chExt cx="1270" cy="635"/>
          </a:xfrm>
        </p:grpSpPr>
        <p:sp>
          <p:nvSpPr>
            <p:cNvPr id="42077" name="Freeform 198"/>
            <p:cNvSpPr>
              <a:spLocks/>
            </p:cNvSpPr>
            <p:nvPr/>
          </p:nvSpPr>
          <p:spPr bwMode="auto">
            <a:xfrm>
              <a:off x="2925" y="1344"/>
              <a:ext cx="1270" cy="635"/>
            </a:xfrm>
            <a:custGeom>
              <a:avLst/>
              <a:gdLst>
                <a:gd name="T0" fmla="*/ 399 w 1250"/>
                <a:gd name="T1" fmla="*/ 10 h 693"/>
                <a:gd name="T2" fmla="*/ 203 w 1250"/>
                <a:gd name="T3" fmla="*/ 11 h 693"/>
                <a:gd name="T4" fmla="*/ 30 w 1250"/>
                <a:gd name="T5" fmla="*/ 13 h 693"/>
                <a:gd name="T6" fmla="*/ 2 w 1250"/>
                <a:gd name="T7" fmla="*/ 14 h 693"/>
                <a:gd name="T8" fmla="*/ 6 w 1250"/>
                <a:gd name="T9" fmla="*/ 16 h 693"/>
                <a:gd name="T10" fmla="*/ 28 w 1250"/>
                <a:gd name="T11" fmla="*/ 16 h 693"/>
                <a:gd name="T12" fmla="*/ 173 w 1250"/>
                <a:gd name="T13" fmla="*/ 17 h 693"/>
                <a:gd name="T14" fmla="*/ 404 w 1250"/>
                <a:gd name="T15" fmla="*/ 19 h 693"/>
                <a:gd name="T16" fmla="*/ 702 w 1250"/>
                <a:gd name="T17" fmla="*/ 20 h 693"/>
                <a:gd name="T18" fmla="*/ 918 w 1250"/>
                <a:gd name="T19" fmla="*/ 21 h 693"/>
                <a:gd name="T20" fmla="*/ 1060 w 1250"/>
                <a:gd name="T21" fmla="*/ 22 h 693"/>
                <a:gd name="T22" fmla="*/ 1246 w 1250"/>
                <a:gd name="T23" fmla="*/ 23 h 693"/>
                <a:gd name="T24" fmla="*/ 1462 w 1250"/>
                <a:gd name="T25" fmla="*/ 23 h 693"/>
                <a:gd name="T26" fmla="*/ 1713 w 1250"/>
                <a:gd name="T27" fmla="*/ 23 h 693"/>
                <a:gd name="T28" fmla="*/ 1957 w 1250"/>
                <a:gd name="T29" fmla="*/ 23 h 693"/>
                <a:gd name="T30" fmla="*/ 2145 w 1250"/>
                <a:gd name="T31" fmla="*/ 23 h 693"/>
                <a:gd name="T32" fmla="*/ 2357 w 1250"/>
                <a:gd name="T33" fmla="*/ 24 h 693"/>
                <a:gd name="T34" fmla="*/ 2614 w 1250"/>
                <a:gd name="T35" fmla="*/ 25 h 693"/>
                <a:gd name="T36" fmla="*/ 2885 w 1250"/>
                <a:gd name="T37" fmla="*/ 25 h 693"/>
                <a:gd name="T38" fmla="*/ 3249 w 1250"/>
                <a:gd name="T39" fmla="*/ 23 h 693"/>
                <a:gd name="T40" fmla="*/ 3596 w 1250"/>
                <a:gd name="T41" fmla="*/ 21 h 693"/>
                <a:gd name="T42" fmla="*/ 3729 w 1250"/>
                <a:gd name="T43" fmla="*/ 20 h 693"/>
                <a:gd name="T44" fmla="*/ 4134 w 1250"/>
                <a:gd name="T45" fmla="*/ 19 h 693"/>
                <a:gd name="T46" fmla="*/ 4408 w 1250"/>
                <a:gd name="T47" fmla="*/ 17 h 693"/>
                <a:gd name="T48" fmla="*/ 4560 w 1250"/>
                <a:gd name="T49" fmla="*/ 16 h 693"/>
                <a:gd name="T50" fmla="*/ 4587 w 1250"/>
                <a:gd name="T51" fmla="*/ 15 h 693"/>
                <a:gd name="T52" fmla="*/ 4590 w 1250"/>
                <a:gd name="T53" fmla="*/ 14 h 693"/>
                <a:gd name="T54" fmla="*/ 4529 w 1250"/>
                <a:gd name="T55" fmla="*/ 13 h 693"/>
                <a:gd name="T56" fmla="*/ 4428 w 1250"/>
                <a:gd name="T57" fmla="*/ 11 h 693"/>
                <a:gd name="T58" fmla="*/ 4281 w 1250"/>
                <a:gd name="T59" fmla="*/ 10 h 693"/>
                <a:gd name="T60" fmla="*/ 4118 w 1250"/>
                <a:gd name="T61" fmla="*/ 8 h 693"/>
                <a:gd name="T62" fmla="*/ 4123 w 1250"/>
                <a:gd name="T63" fmla="*/ 6 h 693"/>
                <a:gd name="T64" fmla="*/ 4063 w 1250"/>
                <a:gd name="T65" fmla="*/ 5 h 693"/>
                <a:gd name="T66" fmla="*/ 3921 w 1250"/>
                <a:gd name="T67" fmla="*/ 5 h 693"/>
                <a:gd name="T68" fmla="*/ 3702 w 1250"/>
                <a:gd name="T69" fmla="*/ 5 h 693"/>
                <a:gd name="T70" fmla="*/ 3438 w 1250"/>
                <a:gd name="T71" fmla="*/ 5 h 693"/>
                <a:gd name="T72" fmla="*/ 3133 w 1250"/>
                <a:gd name="T73" fmla="*/ 5 h 693"/>
                <a:gd name="T74" fmla="*/ 2977 w 1250"/>
                <a:gd name="T75" fmla="*/ 5 h 693"/>
                <a:gd name="T76" fmla="*/ 2765 w 1250"/>
                <a:gd name="T77" fmla="*/ 5 h 693"/>
                <a:gd name="T78" fmla="*/ 2275 w 1250"/>
                <a:gd name="T79" fmla="*/ 0 h 693"/>
                <a:gd name="T80" fmla="*/ 1744 w 1250"/>
                <a:gd name="T81" fmla="*/ 5 h 693"/>
                <a:gd name="T82" fmla="*/ 1537 w 1250"/>
                <a:gd name="T83" fmla="*/ 5 h 693"/>
                <a:gd name="T84" fmla="*/ 1397 w 1250"/>
                <a:gd name="T85" fmla="*/ 5 h 693"/>
                <a:gd name="T86" fmla="*/ 1061 w 1250"/>
                <a:gd name="T87" fmla="*/ 5 h 693"/>
                <a:gd name="T88" fmla="*/ 812 w 1250"/>
                <a:gd name="T89" fmla="*/ 5 h 693"/>
                <a:gd name="T90" fmla="*/ 622 w 1250"/>
                <a:gd name="T91" fmla="*/ 5 h 693"/>
                <a:gd name="T92" fmla="*/ 518 w 1250"/>
                <a:gd name="T93" fmla="*/ 6 h 693"/>
                <a:gd name="T94" fmla="*/ 503 w 1250"/>
                <a:gd name="T95" fmla="*/ 8 h 693"/>
                <a:gd name="T96" fmla="*/ 521 w 1250"/>
                <a:gd name="T97" fmla="*/ 10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078" name="Text Box 199"/>
            <p:cNvSpPr txBox="1">
              <a:spLocks noChangeArrowheads="1"/>
            </p:cNvSpPr>
            <p:nvPr/>
          </p:nvSpPr>
          <p:spPr bwMode="auto">
            <a:xfrm>
              <a:off x="3107" y="1433"/>
              <a:ext cx="892" cy="4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chemeClr val="bg1"/>
                  </a:solidFill>
                </a:rPr>
                <a:t>遠傳</a:t>
              </a:r>
            </a:p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IP-MVPN</a:t>
              </a:r>
            </a:p>
          </p:txBody>
        </p:sp>
      </p:grpSp>
      <p:sp>
        <p:nvSpPr>
          <p:cNvPr id="42008" name="Line 25"/>
          <p:cNvSpPr>
            <a:spLocks noChangeShapeType="1"/>
          </p:cNvSpPr>
          <p:nvPr/>
        </p:nvSpPr>
        <p:spPr bwMode="auto">
          <a:xfrm flipH="1" flipV="1">
            <a:off x="5364163" y="4437063"/>
            <a:ext cx="1152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2009" name="Line 187"/>
          <p:cNvSpPr>
            <a:spLocks noChangeShapeType="1"/>
          </p:cNvSpPr>
          <p:nvPr/>
        </p:nvSpPr>
        <p:spPr bwMode="auto">
          <a:xfrm>
            <a:off x="7126288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2010" name="Line 188"/>
          <p:cNvSpPr>
            <a:spLocks noChangeShapeType="1"/>
          </p:cNvSpPr>
          <p:nvPr/>
        </p:nvSpPr>
        <p:spPr bwMode="auto">
          <a:xfrm>
            <a:off x="7413625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2011" name="Line 189"/>
          <p:cNvSpPr>
            <a:spLocks noChangeShapeType="1"/>
          </p:cNvSpPr>
          <p:nvPr/>
        </p:nvSpPr>
        <p:spPr bwMode="auto">
          <a:xfrm>
            <a:off x="7702550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2012" name="Line 190"/>
          <p:cNvSpPr>
            <a:spLocks noChangeShapeType="1"/>
          </p:cNvSpPr>
          <p:nvPr/>
        </p:nvSpPr>
        <p:spPr bwMode="auto">
          <a:xfrm>
            <a:off x="7989888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2013" name="Picture 194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388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4" name="Picture 1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2013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5" name="Picture 196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6" name="Picture 197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6850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3562350" y="3965575"/>
            <a:ext cx="1943100" cy="935038"/>
            <a:chOff x="2244" y="2569"/>
            <a:chExt cx="1224" cy="589"/>
          </a:xfrm>
        </p:grpSpPr>
        <p:sp>
          <p:nvSpPr>
            <p:cNvPr id="42075" name="Freeform 190"/>
            <p:cNvSpPr>
              <a:spLocks/>
            </p:cNvSpPr>
            <p:nvPr/>
          </p:nvSpPr>
          <p:spPr bwMode="auto">
            <a:xfrm>
              <a:off x="2244" y="2569"/>
              <a:ext cx="1224" cy="589"/>
            </a:xfrm>
            <a:custGeom>
              <a:avLst/>
              <a:gdLst>
                <a:gd name="T0" fmla="*/ 6132 w 1250"/>
                <a:gd name="T1" fmla="*/ 35 h 693"/>
                <a:gd name="T2" fmla="*/ 3092 w 1250"/>
                <a:gd name="T3" fmla="*/ 39 h 693"/>
                <a:gd name="T4" fmla="*/ 905 w 1250"/>
                <a:gd name="T5" fmla="*/ 43 h 693"/>
                <a:gd name="T6" fmla="*/ 69 w 1250"/>
                <a:gd name="T7" fmla="*/ 50 h 693"/>
                <a:gd name="T8" fmla="*/ 153 w 1250"/>
                <a:gd name="T9" fmla="*/ 56 h 693"/>
                <a:gd name="T10" fmla="*/ 837 w 1250"/>
                <a:gd name="T11" fmla="*/ 59 h 693"/>
                <a:gd name="T12" fmla="*/ 2629 w 1250"/>
                <a:gd name="T13" fmla="*/ 65 h 693"/>
                <a:gd name="T14" fmla="*/ 6209 w 1250"/>
                <a:gd name="T15" fmla="*/ 70 h 693"/>
                <a:gd name="T16" fmla="*/ 10771 w 1250"/>
                <a:gd name="T17" fmla="*/ 71 h 693"/>
                <a:gd name="T18" fmla="*/ 14022 w 1250"/>
                <a:gd name="T19" fmla="*/ 75 h 693"/>
                <a:gd name="T20" fmla="*/ 16223 w 1250"/>
                <a:gd name="T21" fmla="*/ 78 h 693"/>
                <a:gd name="T22" fmla="*/ 19078 w 1250"/>
                <a:gd name="T23" fmla="*/ 82 h 693"/>
                <a:gd name="T24" fmla="*/ 22397 w 1250"/>
                <a:gd name="T25" fmla="*/ 84 h 693"/>
                <a:gd name="T26" fmla="*/ 26242 w 1250"/>
                <a:gd name="T27" fmla="*/ 84 h 693"/>
                <a:gd name="T28" fmla="*/ 30004 w 1250"/>
                <a:gd name="T29" fmla="*/ 82 h 693"/>
                <a:gd name="T30" fmla="*/ 32870 w 1250"/>
                <a:gd name="T31" fmla="*/ 82 h 693"/>
                <a:gd name="T32" fmla="*/ 36072 w 1250"/>
                <a:gd name="T33" fmla="*/ 85 h 693"/>
                <a:gd name="T34" fmla="*/ 40029 w 1250"/>
                <a:gd name="T35" fmla="*/ 87 h 693"/>
                <a:gd name="T36" fmla="*/ 44105 w 1250"/>
                <a:gd name="T37" fmla="*/ 87 h 693"/>
                <a:gd name="T38" fmla="*/ 49751 w 1250"/>
                <a:gd name="T39" fmla="*/ 83 h 693"/>
                <a:gd name="T40" fmla="*/ 55039 w 1250"/>
                <a:gd name="T41" fmla="*/ 75 h 693"/>
                <a:gd name="T42" fmla="*/ 57063 w 1250"/>
                <a:gd name="T43" fmla="*/ 71 h 693"/>
                <a:gd name="T44" fmla="*/ 63310 w 1250"/>
                <a:gd name="T45" fmla="*/ 67 h 693"/>
                <a:gd name="T46" fmla="*/ 67532 w 1250"/>
                <a:gd name="T47" fmla="*/ 64 h 693"/>
                <a:gd name="T48" fmla="*/ 69859 w 1250"/>
                <a:gd name="T49" fmla="*/ 56 h 693"/>
                <a:gd name="T50" fmla="*/ 70195 w 1250"/>
                <a:gd name="T51" fmla="*/ 54 h 693"/>
                <a:gd name="T52" fmla="*/ 70237 w 1250"/>
                <a:gd name="T53" fmla="*/ 50 h 693"/>
                <a:gd name="T54" fmla="*/ 69323 w 1250"/>
                <a:gd name="T55" fmla="*/ 43 h 693"/>
                <a:gd name="T56" fmla="*/ 67801 w 1250"/>
                <a:gd name="T57" fmla="*/ 39 h 693"/>
                <a:gd name="T58" fmla="*/ 65579 w 1250"/>
                <a:gd name="T59" fmla="*/ 35 h 693"/>
                <a:gd name="T60" fmla="*/ 63037 w 1250"/>
                <a:gd name="T61" fmla="*/ 30 h 693"/>
                <a:gd name="T62" fmla="*/ 63083 w 1250"/>
                <a:gd name="T63" fmla="*/ 25 h 693"/>
                <a:gd name="T64" fmla="*/ 62266 w 1250"/>
                <a:gd name="T65" fmla="*/ 20 h 693"/>
                <a:gd name="T66" fmla="*/ 59992 w 1250"/>
                <a:gd name="T67" fmla="*/ 14 h 693"/>
                <a:gd name="T68" fmla="*/ 56740 w 1250"/>
                <a:gd name="T69" fmla="*/ 10 h 693"/>
                <a:gd name="T70" fmla="*/ 52608 w 1250"/>
                <a:gd name="T71" fmla="*/ 8 h 693"/>
                <a:gd name="T72" fmla="*/ 47946 w 1250"/>
                <a:gd name="T73" fmla="*/ 11 h 693"/>
                <a:gd name="T74" fmla="*/ 45548 w 1250"/>
                <a:gd name="T75" fmla="*/ 6 h 693"/>
                <a:gd name="T76" fmla="*/ 42315 w 1250"/>
                <a:gd name="T77" fmla="*/ 3 h 693"/>
                <a:gd name="T78" fmla="*/ 34767 w 1250"/>
                <a:gd name="T79" fmla="*/ 0 h 693"/>
                <a:gd name="T80" fmla="*/ 26669 w 1250"/>
                <a:gd name="T81" fmla="*/ 3 h 693"/>
                <a:gd name="T82" fmla="*/ 23509 w 1250"/>
                <a:gd name="T83" fmla="*/ 6 h 693"/>
                <a:gd name="T84" fmla="*/ 21367 w 1250"/>
                <a:gd name="T85" fmla="*/ 11 h 693"/>
                <a:gd name="T86" fmla="*/ 16253 w 1250"/>
                <a:gd name="T87" fmla="*/ 10 h 693"/>
                <a:gd name="T88" fmla="*/ 12448 w 1250"/>
                <a:gd name="T89" fmla="*/ 13 h 693"/>
                <a:gd name="T90" fmla="*/ 9555 w 1250"/>
                <a:gd name="T91" fmla="*/ 18 h 693"/>
                <a:gd name="T92" fmla="*/ 7935 w 1250"/>
                <a:gd name="T93" fmla="*/ 25 h 693"/>
                <a:gd name="T94" fmla="*/ 7727 w 1250"/>
                <a:gd name="T95" fmla="*/ 30 h 693"/>
                <a:gd name="T96" fmla="*/ 7995 w 1250"/>
                <a:gd name="T97" fmla="*/ 34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>
              <a:off x="2489" y="2766"/>
              <a:ext cx="723" cy="189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Internet</a:t>
              </a:r>
              <a:endParaRPr lang="en-US" altLang="zh-TW" dirty="0">
                <a:ea typeface="新細明體" pitchFamily="18" charset="-120"/>
              </a:endParaRPr>
            </a:p>
          </p:txBody>
        </p:sp>
      </p:grpSp>
      <p:sp>
        <p:nvSpPr>
          <p:cNvPr id="192564" name="Rectangle 52"/>
          <p:cNvSpPr>
            <a:spLocks noChangeArrowheads="1"/>
          </p:cNvSpPr>
          <p:nvPr/>
        </p:nvSpPr>
        <p:spPr bwMode="auto">
          <a:xfrm>
            <a:off x="1096963" y="601503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b="1">
                <a:solidFill>
                  <a:srgbClr val="000066"/>
                </a:solidFill>
                <a:ea typeface="新細明體" pitchFamily="18" charset="-120"/>
              </a:rPr>
              <a:t>中國據點</a:t>
            </a:r>
            <a:endParaRPr kumimoji="0" lang="en-US" altLang="zh-TW" b="1">
              <a:solidFill>
                <a:srgbClr val="000066"/>
              </a:solidFill>
              <a:ea typeface="新細明體" pitchFamily="18" charset="-120"/>
            </a:endParaRPr>
          </a:p>
        </p:txBody>
      </p:sp>
      <p:sp>
        <p:nvSpPr>
          <p:cNvPr id="42019" name="Text Box 302"/>
          <p:cNvSpPr txBox="1">
            <a:spLocks noChangeArrowheads="1"/>
          </p:cNvSpPr>
          <p:nvPr/>
        </p:nvSpPr>
        <p:spPr bwMode="auto">
          <a:xfrm>
            <a:off x="973138" y="2722563"/>
            <a:ext cx="1223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中國集群手機</a:t>
            </a:r>
          </a:p>
        </p:txBody>
      </p:sp>
      <p:sp>
        <p:nvSpPr>
          <p:cNvPr id="42020" name="Text Box 302"/>
          <p:cNvSpPr txBox="1">
            <a:spLocks noChangeArrowheads="1"/>
          </p:cNvSpPr>
          <p:nvPr/>
        </p:nvSpPr>
        <p:spPr bwMode="auto">
          <a:xfrm>
            <a:off x="7207250" y="2733675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台灣群內手機</a:t>
            </a:r>
          </a:p>
        </p:txBody>
      </p:sp>
      <p:sp>
        <p:nvSpPr>
          <p:cNvPr id="192568" name="Rectangle 56"/>
          <p:cNvSpPr>
            <a:spLocks noChangeArrowheads="1"/>
          </p:cNvSpPr>
          <p:nvPr/>
        </p:nvSpPr>
        <p:spPr bwMode="auto">
          <a:xfrm>
            <a:off x="6732588" y="5888038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8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11101</a:t>
            </a:r>
          </a:p>
        </p:txBody>
      </p:sp>
      <p:sp>
        <p:nvSpPr>
          <p:cNvPr id="192569" name="Rectangle 57"/>
          <p:cNvSpPr>
            <a:spLocks noChangeArrowheads="1"/>
          </p:cNvSpPr>
          <p:nvPr/>
        </p:nvSpPr>
        <p:spPr bwMode="auto">
          <a:xfrm>
            <a:off x="7062788" y="2547938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6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11101</a:t>
            </a:r>
          </a:p>
        </p:txBody>
      </p:sp>
      <p:sp>
        <p:nvSpPr>
          <p:cNvPr id="192570" name="Rectangle 58"/>
          <p:cNvSpPr>
            <a:spLocks noChangeArrowheads="1"/>
          </p:cNvSpPr>
          <p:nvPr/>
        </p:nvSpPr>
        <p:spPr bwMode="auto">
          <a:xfrm>
            <a:off x="7854950" y="2547938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6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11102</a:t>
            </a:r>
          </a:p>
        </p:txBody>
      </p:sp>
      <p:sp>
        <p:nvSpPr>
          <p:cNvPr id="192571" name="Rectangle 59"/>
          <p:cNvSpPr>
            <a:spLocks noChangeArrowheads="1"/>
          </p:cNvSpPr>
          <p:nvPr/>
        </p:nvSpPr>
        <p:spPr bwMode="auto">
          <a:xfrm>
            <a:off x="684213" y="2536825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7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30201</a:t>
            </a:r>
          </a:p>
        </p:txBody>
      </p:sp>
      <p:sp>
        <p:nvSpPr>
          <p:cNvPr id="192573" name="Rectangle 61"/>
          <p:cNvSpPr>
            <a:spLocks noChangeArrowheads="1"/>
          </p:cNvSpPr>
          <p:nvPr/>
        </p:nvSpPr>
        <p:spPr bwMode="auto">
          <a:xfrm>
            <a:off x="1692275" y="5864225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8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30202</a:t>
            </a:r>
          </a:p>
        </p:txBody>
      </p:sp>
      <p:sp>
        <p:nvSpPr>
          <p:cNvPr id="42026" name="Text Box 68"/>
          <p:cNvSpPr txBox="1">
            <a:spLocks noChangeArrowheads="1"/>
          </p:cNvSpPr>
          <p:nvPr/>
        </p:nvSpPr>
        <p:spPr bwMode="auto">
          <a:xfrm>
            <a:off x="5651500" y="3644900"/>
            <a:ext cx="1101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/>
              <a:t>台灣機房</a:t>
            </a:r>
          </a:p>
        </p:txBody>
      </p:sp>
      <p:sp>
        <p:nvSpPr>
          <p:cNvPr id="42027" name="Text Box 68"/>
          <p:cNvSpPr txBox="1">
            <a:spLocks noChangeArrowheads="1"/>
          </p:cNvSpPr>
          <p:nvPr/>
        </p:nvSpPr>
        <p:spPr bwMode="auto">
          <a:xfrm>
            <a:off x="2627313" y="3644900"/>
            <a:ext cx="935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/>
              <a:t>中國機房</a:t>
            </a:r>
            <a:endParaRPr lang="en-US" altLang="zh-TW" sz="1200"/>
          </a:p>
        </p:txBody>
      </p: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2197100" y="2132013"/>
            <a:ext cx="2016125" cy="935037"/>
            <a:chOff x="1474" y="1487"/>
            <a:chExt cx="1270" cy="589"/>
          </a:xfrm>
        </p:grpSpPr>
        <p:sp>
          <p:nvSpPr>
            <p:cNvPr id="42073" name="Freeform 198"/>
            <p:cNvSpPr>
              <a:spLocks/>
            </p:cNvSpPr>
            <p:nvPr/>
          </p:nvSpPr>
          <p:spPr bwMode="auto">
            <a:xfrm>
              <a:off x="1474" y="1487"/>
              <a:ext cx="1270" cy="589"/>
            </a:xfrm>
            <a:custGeom>
              <a:avLst/>
              <a:gdLst>
                <a:gd name="T0" fmla="*/ 2147483647 w 1250"/>
                <a:gd name="T1" fmla="*/ 7249301 h 693"/>
                <a:gd name="T2" fmla="*/ 2147483647 w 1250"/>
                <a:gd name="T3" fmla="*/ 7249301 h 693"/>
                <a:gd name="T4" fmla="*/ 2147483647 w 1250"/>
                <a:gd name="T5" fmla="*/ 7249301 h 693"/>
                <a:gd name="T6" fmla="*/ 2147483647 w 1250"/>
                <a:gd name="T7" fmla="*/ 7249301 h 693"/>
                <a:gd name="T8" fmla="*/ 2147483647 w 1250"/>
                <a:gd name="T9" fmla="*/ 7249301 h 693"/>
                <a:gd name="T10" fmla="*/ 2147483647 w 1250"/>
                <a:gd name="T11" fmla="*/ 7249301 h 693"/>
                <a:gd name="T12" fmla="*/ 2147483647 w 1250"/>
                <a:gd name="T13" fmla="*/ 7249301 h 693"/>
                <a:gd name="T14" fmla="*/ 2147483647 w 1250"/>
                <a:gd name="T15" fmla="*/ 7249301 h 693"/>
                <a:gd name="T16" fmla="*/ 2147483647 w 1250"/>
                <a:gd name="T17" fmla="*/ 7249301 h 693"/>
                <a:gd name="T18" fmla="*/ 2147483647 w 1250"/>
                <a:gd name="T19" fmla="*/ 7249301 h 693"/>
                <a:gd name="T20" fmla="*/ 2147483647 w 1250"/>
                <a:gd name="T21" fmla="*/ 7249301 h 693"/>
                <a:gd name="T22" fmla="*/ 2147483647 w 1250"/>
                <a:gd name="T23" fmla="*/ 7249301 h 693"/>
                <a:gd name="T24" fmla="*/ 2147483647 w 1250"/>
                <a:gd name="T25" fmla="*/ 7249301 h 693"/>
                <a:gd name="T26" fmla="*/ 2147483647 w 1250"/>
                <a:gd name="T27" fmla="*/ 7249301 h 693"/>
                <a:gd name="T28" fmla="*/ 2147483647 w 1250"/>
                <a:gd name="T29" fmla="*/ 7249301 h 693"/>
                <a:gd name="T30" fmla="*/ 2147483647 w 1250"/>
                <a:gd name="T31" fmla="*/ 7249301 h 693"/>
                <a:gd name="T32" fmla="*/ 2147483647 w 1250"/>
                <a:gd name="T33" fmla="*/ 7249301 h 693"/>
                <a:gd name="T34" fmla="*/ 2147483647 w 1250"/>
                <a:gd name="T35" fmla="*/ 7249301 h 693"/>
                <a:gd name="T36" fmla="*/ 2147483647 w 1250"/>
                <a:gd name="T37" fmla="*/ 7249301 h 693"/>
                <a:gd name="T38" fmla="*/ 2147483647 w 1250"/>
                <a:gd name="T39" fmla="*/ 7249301 h 693"/>
                <a:gd name="T40" fmla="*/ 2147483647 w 1250"/>
                <a:gd name="T41" fmla="*/ 7249301 h 693"/>
                <a:gd name="T42" fmla="*/ 2147483647 w 1250"/>
                <a:gd name="T43" fmla="*/ 7249301 h 693"/>
                <a:gd name="T44" fmla="*/ 2147483647 w 1250"/>
                <a:gd name="T45" fmla="*/ 7249301 h 693"/>
                <a:gd name="T46" fmla="*/ 2147483647 w 1250"/>
                <a:gd name="T47" fmla="*/ 7249301 h 693"/>
                <a:gd name="T48" fmla="*/ 2147483647 w 1250"/>
                <a:gd name="T49" fmla="*/ 7249301 h 693"/>
                <a:gd name="T50" fmla="*/ 2147483647 w 1250"/>
                <a:gd name="T51" fmla="*/ 7249301 h 693"/>
                <a:gd name="T52" fmla="*/ 2147483647 w 1250"/>
                <a:gd name="T53" fmla="*/ 7249301 h 693"/>
                <a:gd name="T54" fmla="*/ 2147483647 w 1250"/>
                <a:gd name="T55" fmla="*/ 7249301 h 693"/>
                <a:gd name="T56" fmla="*/ 2147483647 w 1250"/>
                <a:gd name="T57" fmla="*/ 7249301 h 693"/>
                <a:gd name="T58" fmla="*/ 2147483647 w 1250"/>
                <a:gd name="T59" fmla="*/ 7249301 h 693"/>
                <a:gd name="T60" fmla="*/ 2147483647 w 1250"/>
                <a:gd name="T61" fmla="*/ 7249301 h 693"/>
                <a:gd name="T62" fmla="*/ 2147483647 w 1250"/>
                <a:gd name="T63" fmla="*/ 7249301 h 693"/>
                <a:gd name="T64" fmla="*/ 2147483647 w 1250"/>
                <a:gd name="T65" fmla="*/ 7249301 h 693"/>
                <a:gd name="T66" fmla="*/ 2147483647 w 1250"/>
                <a:gd name="T67" fmla="*/ 7249301 h 693"/>
                <a:gd name="T68" fmla="*/ 2147483647 w 1250"/>
                <a:gd name="T69" fmla="*/ 7249301 h 693"/>
                <a:gd name="T70" fmla="*/ 2147483647 w 1250"/>
                <a:gd name="T71" fmla="*/ 7249301 h 693"/>
                <a:gd name="T72" fmla="*/ 2147483647 w 1250"/>
                <a:gd name="T73" fmla="*/ 7249301 h 693"/>
                <a:gd name="T74" fmla="*/ 2147483647 w 1250"/>
                <a:gd name="T75" fmla="*/ 7249301 h 693"/>
                <a:gd name="T76" fmla="*/ 2147483647 w 1250"/>
                <a:gd name="T77" fmla="*/ 7249301 h 693"/>
                <a:gd name="T78" fmla="*/ 2147483647 w 1250"/>
                <a:gd name="T79" fmla="*/ 0 h 693"/>
                <a:gd name="T80" fmla="*/ 2147483647 w 1250"/>
                <a:gd name="T81" fmla="*/ 7249301 h 693"/>
                <a:gd name="T82" fmla="*/ 2147483647 w 1250"/>
                <a:gd name="T83" fmla="*/ 7249301 h 693"/>
                <a:gd name="T84" fmla="*/ 2147483647 w 1250"/>
                <a:gd name="T85" fmla="*/ 7249301 h 693"/>
                <a:gd name="T86" fmla="*/ 2147483647 w 1250"/>
                <a:gd name="T87" fmla="*/ 7249301 h 693"/>
                <a:gd name="T88" fmla="*/ 2147483647 w 1250"/>
                <a:gd name="T89" fmla="*/ 7249301 h 693"/>
                <a:gd name="T90" fmla="*/ 2147483647 w 1250"/>
                <a:gd name="T91" fmla="*/ 7249301 h 693"/>
                <a:gd name="T92" fmla="*/ 2147483647 w 1250"/>
                <a:gd name="T93" fmla="*/ 7249301 h 693"/>
                <a:gd name="T94" fmla="*/ 2147483647 w 1250"/>
                <a:gd name="T95" fmla="*/ 7249301 h 693"/>
                <a:gd name="T96" fmla="*/ 2147483647 w 1250"/>
                <a:gd name="T97" fmla="*/ 7249301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FF9933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78" name="Text Box 199"/>
            <p:cNvSpPr txBox="1">
              <a:spLocks noChangeArrowheads="1"/>
            </p:cNvSpPr>
            <p:nvPr/>
          </p:nvSpPr>
          <p:spPr bwMode="auto">
            <a:xfrm>
              <a:off x="1565" y="1578"/>
              <a:ext cx="1088" cy="45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zh-TW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中國電信業者</a:t>
              </a:r>
            </a:p>
            <a:p>
              <a:pPr algn="ctr">
                <a:defRPr/>
              </a:pPr>
              <a:r>
                <a:rPr lang="en-US" altLang="zh-TW" b="1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IVPN</a:t>
              </a:r>
            </a:p>
          </p:txBody>
        </p:sp>
      </p:grpSp>
      <p:pic>
        <p:nvPicPr>
          <p:cNvPr id="42029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6738" y="2062163"/>
            <a:ext cx="25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0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1713" y="2062163"/>
            <a:ext cx="25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1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2060575"/>
            <a:ext cx="25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2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2060575"/>
            <a:ext cx="25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69"/>
          <p:cNvSpPr>
            <a:spLocks noChangeArrowheads="1"/>
          </p:cNvSpPr>
          <p:nvPr/>
        </p:nvSpPr>
        <p:spPr bwMode="auto">
          <a:xfrm>
            <a:off x="6156325" y="3140075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3081338" y="3140075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900113" y="443706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kumimoji="0" lang="en-US" altLang="zh-TW" sz="1000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42036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9088" y="4365625"/>
            <a:ext cx="895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9"/>
          <p:cNvSpPr>
            <a:spLocks noChangeArrowheads="1"/>
          </p:cNvSpPr>
          <p:nvPr/>
        </p:nvSpPr>
        <p:spPr bwMode="auto">
          <a:xfrm>
            <a:off x="7812088" y="4365625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pic>
        <p:nvPicPr>
          <p:cNvPr id="42038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8900" y="3355975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39" name="Text Box 33"/>
          <p:cNvSpPr txBox="1">
            <a:spLocks noChangeArrowheads="1"/>
          </p:cNvSpPr>
          <p:nvPr/>
        </p:nvSpPr>
        <p:spPr bwMode="auto">
          <a:xfrm>
            <a:off x="2555875" y="33575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pic>
        <p:nvPicPr>
          <p:cNvPr id="42040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3359150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41" name="Text Box 33"/>
          <p:cNvSpPr txBox="1">
            <a:spLocks noChangeArrowheads="1"/>
          </p:cNvSpPr>
          <p:nvPr/>
        </p:nvSpPr>
        <p:spPr bwMode="auto">
          <a:xfrm>
            <a:off x="5651500" y="336073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sp>
        <p:nvSpPr>
          <p:cNvPr id="192572" name="Rectangle 60"/>
          <p:cNvSpPr>
            <a:spLocks noChangeArrowheads="1"/>
          </p:cNvSpPr>
          <p:nvPr/>
        </p:nvSpPr>
        <p:spPr bwMode="auto">
          <a:xfrm>
            <a:off x="1520825" y="2536825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7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30202</a:t>
            </a:r>
          </a:p>
        </p:txBody>
      </p:sp>
      <p:sp>
        <p:nvSpPr>
          <p:cNvPr id="42043" name="Rectangle 113"/>
          <p:cNvSpPr>
            <a:spLocks noChangeArrowheads="1"/>
          </p:cNvSpPr>
          <p:nvPr/>
        </p:nvSpPr>
        <p:spPr bwMode="auto">
          <a:xfrm>
            <a:off x="539750" y="801688"/>
            <a:ext cx="79930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b="1">
                <a:solidFill>
                  <a:srgbClr val="990033"/>
                </a:solidFill>
              </a:rPr>
              <a:t>內部溝通效率提升：</a:t>
            </a:r>
            <a:r>
              <a:rPr kumimoji="0" lang="zh-TW" altLang="en-US"/>
              <a:t>兩岸手機一次撥號、短碼直撥</a:t>
            </a:r>
          </a:p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b="1">
                <a:solidFill>
                  <a:srgbClr val="990033"/>
                </a:solidFill>
              </a:rPr>
              <a:t>方便回撥來電：</a:t>
            </a:r>
            <a:r>
              <a:rPr kumimoji="0" lang="zh-TW" altLang="en-US"/>
              <a:t>對岸手機來話，</a:t>
            </a:r>
            <a:r>
              <a:rPr kumimoji="0" lang="zh-TW" altLang="en-US">
                <a:solidFill>
                  <a:srgbClr val="FF0000"/>
                </a:solidFill>
              </a:rPr>
              <a:t>來電顯示</a:t>
            </a:r>
            <a:r>
              <a:rPr kumimoji="0" lang="zh-TW" altLang="en-US" b="1">
                <a:solidFill>
                  <a:srgbClr val="FF0000"/>
                </a:solidFill>
              </a:rPr>
              <a:t>據點代表短號</a:t>
            </a:r>
          </a:p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b="1">
                <a:solidFill>
                  <a:srgbClr val="990033"/>
                </a:solidFill>
              </a:rPr>
              <a:t>來話諮詢轉接，溝通不中斷：</a:t>
            </a:r>
            <a:r>
              <a:rPr kumimoji="0" lang="zh-TW" altLang="en-US"/>
              <a:t>通話中 手機可將</a:t>
            </a:r>
            <a:r>
              <a:rPr kumimoji="0" lang="zh-TW" altLang="en-US">
                <a:solidFill>
                  <a:srgbClr val="FF0000"/>
                </a:solidFill>
              </a:rPr>
              <a:t>電話轉接</a:t>
            </a:r>
            <a:r>
              <a:rPr kumimoji="0" lang="zh-TW" altLang="en-US"/>
              <a:t>至手機或桌機</a:t>
            </a:r>
            <a:r>
              <a:rPr kumimoji="0" lang="en-US" altLang="zh-TW"/>
              <a:t>!!</a:t>
            </a:r>
            <a:endParaRPr kumimoji="0" lang="en-US" altLang="zh-CN"/>
          </a:p>
        </p:txBody>
      </p:sp>
      <p:sp>
        <p:nvSpPr>
          <p:cNvPr id="42044" name="Rectangle 86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188913"/>
            <a:ext cx="7715250" cy="576262"/>
          </a:xfrm>
        </p:spPr>
        <p:txBody>
          <a:bodyPr/>
          <a:lstStyle/>
          <a:p>
            <a:r>
              <a:rPr lang="zh-TW" altLang="en-US" smtClean="0">
                <a:solidFill>
                  <a:srgbClr val="3366FF"/>
                </a:solidFill>
              </a:rPr>
              <a:t>兩岸一碼通</a:t>
            </a:r>
            <a:r>
              <a:rPr lang="zh-TW" altLang="en-US" smtClean="0"/>
              <a:t> </a:t>
            </a:r>
            <a:r>
              <a:rPr lang="en-US" altLang="zh-TW" sz="2000" smtClean="0"/>
              <a:t>(</a:t>
            </a:r>
            <a:r>
              <a:rPr lang="zh-TW" altLang="en-US" sz="2000" smtClean="0"/>
              <a:t>集群手機來電顯示據點代表短號</a:t>
            </a:r>
            <a:r>
              <a:rPr lang="en-US" altLang="zh-TW" sz="2000" smtClean="0"/>
              <a:t>)</a:t>
            </a:r>
          </a:p>
        </p:txBody>
      </p:sp>
      <p:sp>
        <p:nvSpPr>
          <p:cNvPr id="192574" name="Text Box 62"/>
          <p:cNvSpPr txBox="1">
            <a:spLocks noChangeArrowheads="1"/>
          </p:cNvSpPr>
          <p:nvPr/>
        </p:nvSpPr>
        <p:spPr bwMode="auto">
          <a:xfrm>
            <a:off x="6588125" y="1771650"/>
            <a:ext cx="936625" cy="274638"/>
          </a:xfrm>
          <a:prstGeom prst="rect">
            <a:avLst/>
          </a:prstGeom>
          <a:solidFill>
            <a:srgbClr val="3366FF">
              <a:alpha val="89803"/>
            </a:srgbClr>
          </a:solidFill>
          <a:ln w="50800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1. </a:t>
            </a:r>
            <a:r>
              <a:rPr kumimoji="0" lang="zh-TW" altLang="en-US" sz="1200" b="1">
                <a:solidFill>
                  <a:schemeClr val="bg1"/>
                </a:solidFill>
              </a:rPr>
              <a:t>撥 </a:t>
            </a:r>
            <a:r>
              <a:rPr kumimoji="0" lang="en-US" altLang="zh-TW" sz="1200" b="1">
                <a:solidFill>
                  <a:schemeClr val="bg1"/>
                </a:solidFill>
              </a:rPr>
              <a:t>730202</a:t>
            </a:r>
          </a:p>
        </p:txBody>
      </p:sp>
      <p:sp>
        <p:nvSpPr>
          <p:cNvPr id="192622" name="Text Box 110"/>
          <p:cNvSpPr txBox="1">
            <a:spLocks noChangeArrowheads="1"/>
          </p:cNvSpPr>
          <p:nvPr/>
        </p:nvSpPr>
        <p:spPr bwMode="auto">
          <a:xfrm>
            <a:off x="1258888" y="2146300"/>
            <a:ext cx="1081087" cy="274638"/>
          </a:xfrm>
          <a:prstGeom prst="rect">
            <a:avLst/>
          </a:prstGeom>
          <a:solidFill>
            <a:srgbClr val="FF0000">
              <a:alpha val="89803"/>
            </a:srgbClr>
          </a:solidFill>
          <a:ln w="50800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3. </a:t>
            </a:r>
            <a:r>
              <a:rPr kumimoji="0" lang="zh-TW" altLang="en-US" sz="1200" b="1">
                <a:solidFill>
                  <a:schemeClr val="bg1"/>
                </a:solidFill>
              </a:rPr>
              <a:t>撥 </a:t>
            </a:r>
            <a:r>
              <a:rPr kumimoji="0" lang="en-US" altLang="zh-TW" sz="1200" b="1">
                <a:solidFill>
                  <a:schemeClr val="bg1"/>
                </a:solidFill>
              </a:rPr>
              <a:t>611101</a:t>
            </a:r>
          </a:p>
        </p:txBody>
      </p:sp>
      <p:pic>
        <p:nvPicPr>
          <p:cNvPr id="42047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4292600"/>
            <a:ext cx="965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48" name="Text Box 33"/>
          <p:cNvSpPr txBox="1">
            <a:spLocks noChangeArrowheads="1"/>
          </p:cNvSpPr>
          <p:nvPr/>
        </p:nvSpPr>
        <p:spPr bwMode="auto">
          <a:xfrm>
            <a:off x="6443663" y="4292600"/>
            <a:ext cx="10080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sp>
        <p:nvSpPr>
          <p:cNvPr id="97" name="Rectangle 69"/>
          <p:cNvSpPr>
            <a:spLocks noChangeArrowheads="1"/>
          </p:cNvSpPr>
          <p:nvPr/>
        </p:nvSpPr>
        <p:spPr bwMode="auto">
          <a:xfrm>
            <a:off x="6875463" y="4508500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 dirty="0">
                <a:latin typeface="Arial" pitchFamily="34" charset="0"/>
                <a:ea typeface="新細明體" pitchFamily="18" charset="-120"/>
              </a:rPr>
              <a:t>E1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900113" y="4724400"/>
            <a:ext cx="1512887" cy="684213"/>
            <a:chOff x="666" y="2767"/>
            <a:chExt cx="737" cy="391"/>
          </a:xfrm>
        </p:grpSpPr>
        <p:pic>
          <p:nvPicPr>
            <p:cNvPr id="42071" name="Picture 192" descr="new cabine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72" name="Text Box 193"/>
            <p:cNvSpPr txBox="1">
              <a:spLocks noChangeArrowheads="1"/>
            </p:cNvSpPr>
            <p:nvPr/>
          </p:nvSpPr>
          <p:spPr bwMode="auto">
            <a:xfrm>
              <a:off x="827" y="2858"/>
              <a:ext cx="48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732588" y="4724400"/>
            <a:ext cx="1511300" cy="684213"/>
            <a:chOff x="666" y="2767"/>
            <a:chExt cx="737" cy="391"/>
          </a:xfrm>
        </p:grpSpPr>
        <p:pic>
          <p:nvPicPr>
            <p:cNvPr id="42069" name="Picture 192" descr="new cabine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70" name="Text Box 193"/>
            <p:cNvSpPr txBox="1">
              <a:spLocks noChangeArrowheads="1"/>
            </p:cNvSpPr>
            <p:nvPr/>
          </p:nvSpPr>
          <p:spPr bwMode="auto">
            <a:xfrm>
              <a:off x="827" y="2858"/>
              <a:ext cx="4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sp>
        <p:nvSpPr>
          <p:cNvPr id="99" name="Rectangle 51"/>
          <p:cNvSpPr>
            <a:spLocks noChangeArrowheads="1"/>
          </p:cNvSpPr>
          <p:nvPr/>
        </p:nvSpPr>
        <p:spPr bwMode="auto">
          <a:xfrm>
            <a:off x="6948488" y="6011863"/>
            <a:ext cx="1338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b="1" dirty="0">
                <a:solidFill>
                  <a:srgbClr val="000066"/>
                </a:solidFill>
                <a:ea typeface="新細明體" pitchFamily="18" charset="-120"/>
              </a:rPr>
              <a:t>臺灣總公司</a:t>
            </a:r>
            <a:endParaRPr kumimoji="0" lang="en-US" altLang="zh-TW" b="1" dirty="0">
              <a:solidFill>
                <a:srgbClr val="000066"/>
              </a:solidFill>
              <a:ea typeface="新細明體" pitchFamily="18" charset="-120"/>
            </a:endParaRPr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7235825" y="3357563"/>
            <a:ext cx="1223963" cy="792162"/>
            <a:chOff x="4241" y="2115"/>
            <a:chExt cx="1043" cy="544"/>
          </a:xfrm>
        </p:grpSpPr>
        <p:sp>
          <p:nvSpPr>
            <p:cNvPr id="42067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3802111 w 1250"/>
                <a:gd name="T1" fmla="*/ 448977 h 693"/>
                <a:gd name="T2" fmla="*/ 3802111 w 1250"/>
                <a:gd name="T3" fmla="*/ 448977 h 693"/>
                <a:gd name="T4" fmla="*/ 3802111 w 1250"/>
                <a:gd name="T5" fmla="*/ 448977 h 693"/>
                <a:gd name="T6" fmla="*/ 3802111 w 1250"/>
                <a:gd name="T7" fmla="*/ 448977 h 693"/>
                <a:gd name="T8" fmla="*/ 3802111 w 1250"/>
                <a:gd name="T9" fmla="*/ 448977 h 693"/>
                <a:gd name="T10" fmla="*/ 3802111 w 1250"/>
                <a:gd name="T11" fmla="*/ 448977 h 693"/>
                <a:gd name="T12" fmla="*/ 3802111 w 1250"/>
                <a:gd name="T13" fmla="*/ 448977 h 693"/>
                <a:gd name="T14" fmla="*/ 3802111 w 1250"/>
                <a:gd name="T15" fmla="*/ 448977 h 693"/>
                <a:gd name="T16" fmla="*/ 3802111 w 1250"/>
                <a:gd name="T17" fmla="*/ 448977 h 693"/>
                <a:gd name="T18" fmla="*/ 3802111 w 1250"/>
                <a:gd name="T19" fmla="*/ 448977 h 693"/>
                <a:gd name="T20" fmla="*/ 3802111 w 1250"/>
                <a:gd name="T21" fmla="*/ 448977 h 693"/>
                <a:gd name="T22" fmla="*/ 3802111 w 1250"/>
                <a:gd name="T23" fmla="*/ 448977 h 693"/>
                <a:gd name="T24" fmla="*/ 3802111 w 1250"/>
                <a:gd name="T25" fmla="*/ 448977 h 693"/>
                <a:gd name="T26" fmla="*/ 3802111 w 1250"/>
                <a:gd name="T27" fmla="*/ 448977 h 693"/>
                <a:gd name="T28" fmla="*/ 3802111 w 1250"/>
                <a:gd name="T29" fmla="*/ 448977 h 693"/>
                <a:gd name="T30" fmla="*/ 3802111 w 1250"/>
                <a:gd name="T31" fmla="*/ 448977 h 693"/>
                <a:gd name="T32" fmla="*/ 3802111 w 1250"/>
                <a:gd name="T33" fmla="*/ 448977 h 693"/>
                <a:gd name="T34" fmla="*/ 3802111 w 1250"/>
                <a:gd name="T35" fmla="*/ 448977 h 693"/>
                <a:gd name="T36" fmla="*/ 3802111 w 1250"/>
                <a:gd name="T37" fmla="*/ 448977 h 693"/>
                <a:gd name="T38" fmla="*/ 3802111 w 1250"/>
                <a:gd name="T39" fmla="*/ 448977 h 693"/>
                <a:gd name="T40" fmla="*/ 3802111 w 1250"/>
                <a:gd name="T41" fmla="*/ 448977 h 693"/>
                <a:gd name="T42" fmla="*/ 3802111 w 1250"/>
                <a:gd name="T43" fmla="*/ 448977 h 693"/>
                <a:gd name="T44" fmla="*/ 3802111 w 1250"/>
                <a:gd name="T45" fmla="*/ 448977 h 693"/>
                <a:gd name="T46" fmla="*/ 3802111 w 1250"/>
                <a:gd name="T47" fmla="*/ 448977 h 693"/>
                <a:gd name="T48" fmla="*/ 3802111 w 1250"/>
                <a:gd name="T49" fmla="*/ 448977 h 693"/>
                <a:gd name="T50" fmla="*/ 3802111 w 1250"/>
                <a:gd name="T51" fmla="*/ 448977 h 693"/>
                <a:gd name="T52" fmla="*/ 3802111 w 1250"/>
                <a:gd name="T53" fmla="*/ 448977 h 693"/>
                <a:gd name="T54" fmla="*/ 3802111 w 1250"/>
                <a:gd name="T55" fmla="*/ 448977 h 693"/>
                <a:gd name="T56" fmla="*/ 3802111 w 1250"/>
                <a:gd name="T57" fmla="*/ 448977 h 693"/>
                <a:gd name="T58" fmla="*/ 3802111 w 1250"/>
                <a:gd name="T59" fmla="*/ 448977 h 693"/>
                <a:gd name="T60" fmla="*/ 3802111 w 1250"/>
                <a:gd name="T61" fmla="*/ 448977 h 693"/>
                <a:gd name="T62" fmla="*/ 3802111 w 1250"/>
                <a:gd name="T63" fmla="*/ 448977 h 693"/>
                <a:gd name="T64" fmla="*/ 3802111 w 1250"/>
                <a:gd name="T65" fmla="*/ 448977 h 693"/>
                <a:gd name="T66" fmla="*/ 3802111 w 1250"/>
                <a:gd name="T67" fmla="*/ 448977 h 693"/>
                <a:gd name="T68" fmla="*/ 3802111 w 1250"/>
                <a:gd name="T69" fmla="*/ 448977 h 693"/>
                <a:gd name="T70" fmla="*/ 3802111 w 1250"/>
                <a:gd name="T71" fmla="*/ 448977 h 693"/>
                <a:gd name="T72" fmla="*/ 3802111 w 1250"/>
                <a:gd name="T73" fmla="*/ 448977 h 693"/>
                <a:gd name="T74" fmla="*/ 3802111 w 1250"/>
                <a:gd name="T75" fmla="*/ 448977 h 693"/>
                <a:gd name="T76" fmla="*/ 3802111 w 1250"/>
                <a:gd name="T77" fmla="*/ 448977 h 693"/>
                <a:gd name="T78" fmla="*/ 3802111 w 1250"/>
                <a:gd name="T79" fmla="*/ 0 h 693"/>
                <a:gd name="T80" fmla="*/ 3802111 w 1250"/>
                <a:gd name="T81" fmla="*/ 448977 h 693"/>
                <a:gd name="T82" fmla="*/ 3802111 w 1250"/>
                <a:gd name="T83" fmla="*/ 448977 h 693"/>
                <a:gd name="T84" fmla="*/ 3802111 w 1250"/>
                <a:gd name="T85" fmla="*/ 448977 h 693"/>
                <a:gd name="T86" fmla="*/ 3802111 w 1250"/>
                <a:gd name="T87" fmla="*/ 448977 h 693"/>
                <a:gd name="T88" fmla="*/ 3802111 w 1250"/>
                <a:gd name="T89" fmla="*/ 448977 h 693"/>
                <a:gd name="T90" fmla="*/ 3802111 w 1250"/>
                <a:gd name="T91" fmla="*/ 448977 h 693"/>
                <a:gd name="T92" fmla="*/ 3802111 w 1250"/>
                <a:gd name="T93" fmla="*/ 448977 h 693"/>
                <a:gd name="T94" fmla="*/ 3802111 w 1250"/>
                <a:gd name="T95" fmla="*/ 448977 h 693"/>
                <a:gd name="T96" fmla="*/ 3802111 w 1250"/>
                <a:gd name="T97" fmla="*/ 44897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68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PSTN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755650" y="3429000"/>
            <a:ext cx="1223963" cy="792163"/>
            <a:chOff x="4241" y="2115"/>
            <a:chExt cx="1043" cy="544"/>
          </a:xfrm>
        </p:grpSpPr>
        <p:sp>
          <p:nvSpPr>
            <p:cNvPr id="42065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3802111 w 1250"/>
                <a:gd name="T1" fmla="*/ 448977 h 693"/>
                <a:gd name="T2" fmla="*/ 3802111 w 1250"/>
                <a:gd name="T3" fmla="*/ 448977 h 693"/>
                <a:gd name="T4" fmla="*/ 3802111 w 1250"/>
                <a:gd name="T5" fmla="*/ 448977 h 693"/>
                <a:gd name="T6" fmla="*/ 3802111 w 1250"/>
                <a:gd name="T7" fmla="*/ 448977 h 693"/>
                <a:gd name="T8" fmla="*/ 3802111 w 1250"/>
                <a:gd name="T9" fmla="*/ 448977 h 693"/>
                <a:gd name="T10" fmla="*/ 3802111 w 1250"/>
                <a:gd name="T11" fmla="*/ 448977 h 693"/>
                <a:gd name="T12" fmla="*/ 3802111 w 1250"/>
                <a:gd name="T13" fmla="*/ 448977 h 693"/>
                <a:gd name="T14" fmla="*/ 3802111 w 1250"/>
                <a:gd name="T15" fmla="*/ 448977 h 693"/>
                <a:gd name="T16" fmla="*/ 3802111 w 1250"/>
                <a:gd name="T17" fmla="*/ 448977 h 693"/>
                <a:gd name="T18" fmla="*/ 3802111 w 1250"/>
                <a:gd name="T19" fmla="*/ 448977 h 693"/>
                <a:gd name="T20" fmla="*/ 3802111 w 1250"/>
                <a:gd name="T21" fmla="*/ 448977 h 693"/>
                <a:gd name="T22" fmla="*/ 3802111 w 1250"/>
                <a:gd name="T23" fmla="*/ 448977 h 693"/>
                <a:gd name="T24" fmla="*/ 3802111 w 1250"/>
                <a:gd name="T25" fmla="*/ 448977 h 693"/>
                <a:gd name="T26" fmla="*/ 3802111 w 1250"/>
                <a:gd name="T27" fmla="*/ 448977 h 693"/>
                <a:gd name="T28" fmla="*/ 3802111 w 1250"/>
                <a:gd name="T29" fmla="*/ 448977 h 693"/>
                <a:gd name="T30" fmla="*/ 3802111 w 1250"/>
                <a:gd name="T31" fmla="*/ 448977 h 693"/>
                <a:gd name="T32" fmla="*/ 3802111 w 1250"/>
                <a:gd name="T33" fmla="*/ 448977 h 693"/>
                <a:gd name="T34" fmla="*/ 3802111 w 1250"/>
                <a:gd name="T35" fmla="*/ 448977 h 693"/>
                <a:gd name="T36" fmla="*/ 3802111 w 1250"/>
                <a:gd name="T37" fmla="*/ 448977 h 693"/>
                <a:gd name="T38" fmla="*/ 3802111 w 1250"/>
                <a:gd name="T39" fmla="*/ 448977 h 693"/>
                <a:gd name="T40" fmla="*/ 3802111 w 1250"/>
                <a:gd name="T41" fmla="*/ 448977 h 693"/>
                <a:gd name="T42" fmla="*/ 3802111 w 1250"/>
                <a:gd name="T43" fmla="*/ 448977 h 693"/>
                <a:gd name="T44" fmla="*/ 3802111 w 1250"/>
                <a:gd name="T45" fmla="*/ 448977 h 693"/>
                <a:gd name="T46" fmla="*/ 3802111 w 1250"/>
                <a:gd name="T47" fmla="*/ 448977 h 693"/>
                <a:gd name="T48" fmla="*/ 3802111 w 1250"/>
                <a:gd name="T49" fmla="*/ 448977 h 693"/>
                <a:gd name="T50" fmla="*/ 3802111 w 1250"/>
                <a:gd name="T51" fmla="*/ 448977 h 693"/>
                <a:gd name="T52" fmla="*/ 3802111 w 1250"/>
                <a:gd name="T53" fmla="*/ 448977 h 693"/>
                <a:gd name="T54" fmla="*/ 3802111 w 1250"/>
                <a:gd name="T55" fmla="*/ 448977 h 693"/>
                <a:gd name="T56" fmla="*/ 3802111 w 1250"/>
                <a:gd name="T57" fmla="*/ 448977 h 693"/>
                <a:gd name="T58" fmla="*/ 3802111 w 1250"/>
                <a:gd name="T59" fmla="*/ 448977 h 693"/>
                <a:gd name="T60" fmla="*/ 3802111 w 1250"/>
                <a:gd name="T61" fmla="*/ 448977 h 693"/>
                <a:gd name="T62" fmla="*/ 3802111 w 1250"/>
                <a:gd name="T63" fmla="*/ 448977 h 693"/>
                <a:gd name="T64" fmla="*/ 3802111 w 1250"/>
                <a:gd name="T65" fmla="*/ 448977 h 693"/>
                <a:gd name="T66" fmla="*/ 3802111 w 1250"/>
                <a:gd name="T67" fmla="*/ 448977 h 693"/>
                <a:gd name="T68" fmla="*/ 3802111 w 1250"/>
                <a:gd name="T69" fmla="*/ 448977 h 693"/>
                <a:gd name="T70" fmla="*/ 3802111 w 1250"/>
                <a:gd name="T71" fmla="*/ 448977 h 693"/>
                <a:gd name="T72" fmla="*/ 3802111 w 1250"/>
                <a:gd name="T73" fmla="*/ 448977 h 693"/>
                <a:gd name="T74" fmla="*/ 3802111 w 1250"/>
                <a:gd name="T75" fmla="*/ 448977 h 693"/>
                <a:gd name="T76" fmla="*/ 3802111 w 1250"/>
                <a:gd name="T77" fmla="*/ 448977 h 693"/>
                <a:gd name="T78" fmla="*/ 3802111 w 1250"/>
                <a:gd name="T79" fmla="*/ 0 h 693"/>
                <a:gd name="T80" fmla="*/ 3802111 w 1250"/>
                <a:gd name="T81" fmla="*/ 448977 h 693"/>
                <a:gd name="T82" fmla="*/ 3802111 w 1250"/>
                <a:gd name="T83" fmla="*/ 448977 h 693"/>
                <a:gd name="T84" fmla="*/ 3802111 w 1250"/>
                <a:gd name="T85" fmla="*/ 448977 h 693"/>
                <a:gd name="T86" fmla="*/ 3802111 w 1250"/>
                <a:gd name="T87" fmla="*/ 448977 h 693"/>
                <a:gd name="T88" fmla="*/ 3802111 w 1250"/>
                <a:gd name="T89" fmla="*/ 448977 h 693"/>
                <a:gd name="T90" fmla="*/ 3802111 w 1250"/>
                <a:gd name="T91" fmla="*/ 448977 h 693"/>
                <a:gd name="T92" fmla="*/ 3802111 w 1250"/>
                <a:gd name="T93" fmla="*/ 448977 h 693"/>
                <a:gd name="T94" fmla="*/ 3802111 w 1250"/>
                <a:gd name="T95" fmla="*/ 448977 h 693"/>
                <a:gd name="T96" fmla="*/ 3802111 w 1250"/>
                <a:gd name="T97" fmla="*/ 44897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66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PSTN</a:t>
              </a:r>
            </a:p>
          </p:txBody>
        </p:sp>
      </p:grpSp>
      <p:sp>
        <p:nvSpPr>
          <p:cNvPr id="42055" name="Line 15"/>
          <p:cNvSpPr>
            <a:spLocks noChangeShapeType="1"/>
          </p:cNvSpPr>
          <p:nvPr/>
        </p:nvSpPr>
        <p:spPr bwMode="auto">
          <a:xfrm flipH="1" flipV="1">
            <a:off x="3032125" y="4437063"/>
            <a:ext cx="3175" cy="287337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2056" name="Picture 19" descr="MOSA 4600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71763" y="4579938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57" name="Rectangle 144"/>
          <p:cNvSpPr>
            <a:spLocks noChangeArrowheads="1"/>
          </p:cNvSpPr>
          <p:nvPr/>
        </p:nvSpPr>
        <p:spPr bwMode="auto">
          <a:xfrm>
            <a:off x="2382838" y="4797425"/>
            <a:ext cx="1252537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kumimoji="0" lang="zh-TW" altLang="en-US" sz="1200" b="1">
                <a:solidFill>
                  <a:srgbClr val="000000"/>
                </a:solidFill>
              </a:rPr>
              <a:t>行動分機模組</a:t>
            </a:r>
          </a:p>
        </p:txBody>
      </p:sp>
      <p:sp>
        <p:nvSpPr>
          <p:cNvPr id="42058" name="Line 15"/>
          <p:cNvSpPr>
            <a:spLocks noChangeShapeType="1"/>
          </p:cNvSpPr>
          <p:nvPr/>
        </p:nvSpPr>
        <p:spPr bwMode="auto">
          <a:xfrm flipH="1" flipV="1">
            <a:off x="5942013" y="4437063"/>
            <a:ext cx="3175" cy="287337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2059" name="Picture 19" descr="MOSA 4600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1650" y="4579938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60" name="Rectangle 144"/>
          <p:cNvSpPr>
            <a:spLocks noChangeArrowheads="1"/>
          </p:cNvSpPr>
          <p:nvPr/>
        </p:nvSpPr>
        <p:spPr bwMode="auto">
          <a:xfrm>
            <a:off x="5292725" y="4797425"/>
            <a:ext cx="1252538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kumimoji="0" lang="zh-TW" altLang="en-US" sz="1200" b="1">
                <a:solidFill>
                  <a:srgbClr val="000000"/>
                </a:solidFill>
              </a:rPr>
              <a:t>行動分機模組</a:t>
            </a:r>
          </a:p>
        </p:txBody>
      </p:sp>
      <p:sp>
        <p:nvSpPr>
          <p:cNvPr id="87142" name="Text Box 102"/>
          <p:cNvSpPr txBox="1">
            <a:spLocks noChangeArrowheads="1"/>
          </p:cNvSpPr>
          <p:nvPr/>
        </p:nvSpPr>
        <p:spPr bwMode="auto">
          <a:xfrm>
            <a:off x="1258888" y="1830388"/>
            <a:ext cx="2376487" cy="277812"/>
          </a:xfrm>
          <a:prstGeom prst="rect">
            <a:avLst/>
          </a:prstGeom>
          <a:solidFill>
            <a:srgbClr val="3366FF">
              <a:alpha val="89803"/>
            </a:srgbClr>
          </a:solidFill>
          <a:ln w="50800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2. </a:t>
            </a:r>
            <a:r>
              <a:rPr kumimoji="0" lang="zh-TW" altLang="en-US" sz="1200" b="1">
                <a:solidFill>
                  <a:schemeClr val="bg1"/>
                </a:solidFill>
              </a:rPr>
              <a:t>來電顯示</a:t>
            </a:r>
            <a:r>
              <a:rPr kumimoji="0" lang="zh-TW" altLang="en-US" sz="1200" b="1">
                <a:solidFill>
                  <a:srgbClr val="FFFF66"/>
                </a:solidFill>
              </a:rPr>
              <a:t>據點代表短號</a:t>
            </a:r>
            <a:r>
              <a:rPr kumimoji="0" lang="en-US" altLang="zh-TW" sz="1200" b="1">
                <a:solidFill>
                  <a:srgbClr val="FFFF99"/>
                </a:solidFill>
              </a:rPr>
              <a:t>730200</a:t>
            </a:r>
          </a:p>
        </p:txBody>
      </p:sp>
      <p:sp>
        <p:nvSpPr>
          <p:cNvPr id="87143" name="Freeform 103"/>
          <p:cNvSpPr>
            <a:spLocks/>
          </p:cNvSpPr>
          <p:nvPr/>
        </p:nvSpPr>
        <p:spPr bwMode="auto">
          <a:xfrm>
            <a:off x="2387600" y="2552700"/>
            <a:ext cx="4673600" cy="2103438"/>
          </a:xfrm>
          <a:custGeom>
            <a:avLst/>
            <a:gdLst>
              <a:gd name="T0" fmla="*/ 2147483647 w 2944"/>
              <a:gd name="T1" fmla="*/ 0 h 1325"/>
              <a:gd name="T2" fmla="*/ 2147483647 w 2944"/>
              <a:gd name="T3" fmla="*/ 2147483647 h 1325"/>
              <a:gd name="T4" fmla="*/ 2147483647 w 2944"/>
              <a:gd name="T5" fmla="*/ 2147483647 h 1325"/>
              <a:gd name="T6" fmla="*/ 2147483647 w 2944"/>
              <a:gd name="T7" fmla="*/ 2147483647 h 1325"/>
              <a:gd name="T8" fmla="*/ 0 w 2944"/>
              <a:gd name="T9" fmla="*/ 2147483647 h 1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4"/>
              <a:gd name="T16" fmla="*/ 0 h 1325"/>
              <a:gd name="T17" fmla="*/ 2944 w 2944"/>
              <a:gd name="T18" fmla="*/ 1325 h 1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4" h="1325">
                <a:moveTo>
                  <a:pt x="2944" y="0"/>
                </a:moveTo>
                <a:cubicBezTo>
                  <a:pt x="2823" y="99"/>
                  <a:pt x="2599" y="375"/>
                  <a:pt x="2216" y="592"/>
                </a:cubicBezTo>
                <a:cubicBezTo>
                  <a:pt x="1833" y="809"/>
                  <a:pt x="967" y="1325"/>
                  <a:pt x="648" y="1304"/>
                </a:cubicBezTo>
                <a:cubicBezTo>
                  <a:pt x="329" y="1283"/>
                  <a:pt x="412" y="672"/>
                  <a:pt x="304" y="464"/>
                </a:cubicBezTo>
                <a:cubicBezTo>
                  <a:pt x="196" y="256"/>
                  <a:pt x="63" y="141"/>
                  <a:pt x="0" y="56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7144" name="Freeform 63"/>
          <p:cNvSpPr>
            <a:spLocks/>
          </p:cNvSpPr>
          <p:nvPr/>
        </p:nvSpPr>
        <p:spPr bwMode="auto">
          <a:xfrm>
            <a:off x="2387600" y="2489200"/>
            <a:ext cx="4711700" cy="2228850"/>
          </a:xfrm>
          <a:custGeom>
            <a:avLst/>
            <a:gdLst>
              <a:gd name="T0" fmla="*/ 2147483647 w 2968"/>
              <a:gd name="T1" fmla="*/ 2147483647 h 1404"/>
              <a:gd name="T2" fmla="*/ 2147483647 w 2968"/>
              <a:gd name="T3" fmla="*/ 2147483647 h 1404"/>
              <a:gd name="T4" fmla="*/ 2147483647 w 2968"/>
              <a:gd name="T5" fmla="*/ 2147483647 h 1404"/>
              <a:gd name="T6" fmla="*/ 2147483647 w 2968"/>
              <a:gd name="T7" fmla="*/ 2147483647 h 1404"/>
              <a:gd name="T8" fmla="*/ 0 w 2968"/>
              <a:gd name="T9" fmla="*/ 0 h 1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8"/>
              <a:gd name="T16" fmla="*/ 0 h 1404"/>
              <a:gd name="T17" fmla="*/ 2982 w 2968"/>
              <a:gd name="T18" fmla="*/ 1177 h 1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8" h="1404">
                <a:moveTo>
                  <a:pt x="2968" y="104"/>
                </a:moveTo>
                <a:cubicBezTo>
                  <a:pt x="2893" y="187"/>
                  <a:pt x="2687" y="377"/>
                  <a:pt x="2520" y="592"/>
                </a:cubicBezTo>
                <a:cubicBezTo>
                  <a:pt x="2353" y="807"/>
                  <a:pt x="2281" y="1404"/>
                  <a:pt x="1968" y="1392"/>
                </a:cubicBezTo>
                <a:cubicBezTo>
                  <a:pt x="1655" y="1380"/>
                  <a:pt x="968" y="752"/>
                  <a:pt x="640" y="520"/>
                </a:cubicBezTo>
                <a:cubicBezTo>
                  <a:pt x="312" y="288"/>
                  <a:pt x="133" y="108"/>
                  <a:pt x="0" y="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7146" name="Text Box 106"/>
          <p:cNvSpPr txBox="1">
            <a:spLocks noChangeArrowheads="1"/>
          </p:cNvSpPr>
          <p:nvPr/>
        </p:nvSpPr>
        <p:spPr bwMode="auto">
          <a:xfrm>
            <a:off x="6588125" y="2087563"/>
            <a:ext cx="2411413" cy="274637"/>
          </a:xfrm>
          <a:prstGeom prst="rect">
            <a:avLst/>
          </a:prstGeom>
          <a:solidFill>
            <a:srgbClr val="FF0000">
              <a:alpha val="89803"/>
            </a:srgbClr>
          </a:solidFill>
          <a:ln w="50800" algn="ctr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4. </a:t>
            </a:r>
            <a:r>
              <a:rPr kumimoji="0" lang="zh-TW" altLang="en-US" sz="1200" b="1">
                <a:solidFill>
                  <a:schemeClr val="bg1"/>
                </a:solidFill>
              </a:rPr>
              <a:t>來電顯示</a:t>
            </a:r>
            <a:r>
              <a:rPr kumimoji="0" lang="zh-TW" altLang="en-US" sz="1200" b="1">
                <a:solidFill>
                  <a:srgbClr val="FFFF66"/>
                </a:solidFill>
              </a:rPr>
              <a:t>據點代表短號</a:t>
            </a:r>
            <a:r>
              <a:rPr kumimoji="0" lang="en-US" altLang="zh-TW" sz="1200" b="1">
                <a:solidFill>
                  <a:srgbClr val="FFFF66"/>
                </a:solidFill>
              </a:rPr>
              <a:t>611100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74" grpId="0" animBg="1"/>
      <p:bldP spid="192622" grpId="0" animBg="1"/>
      <p:bldP spid="87142" grpId="0" animBg="1"/>
      <p:bldP spid="87143" grpId="0" animBg="1"/>
      <p:bldP spid="87144" grpId="0" animBg="1"/>
      <p:bldP spid="871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187"/>
          <p:cNvSpPr>
            <a:spLocks noChangeShapeType="1"/>
          </p:cNvSpPr>
          <p:nvPr/>
        </p:nvSpPr>
        <p:spPr bwMode="auto">
          <a:xfrm>
            <a:off x="1258888" y="40767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1" name="Line 188"/>
          <p:cNvSpPr>
            <a:spLocks noChangeShapeType="1"/>
          </p:cNvSpPr>
          <p:nvPr/>
        </p:nvSpPr>
        <p:spPr bwMode="auto">
          <a:xfrm>
            <a:off x="1403350" y="40767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2" name="Line 188"/>
          <p:cNvSpPr>
            <a:spLocks noChangeShapeType="1"/>
          </p:cNvSpPr>
          <p:nvPr/>
        </p:nvSpPr>
        <p:spPr bwMode="auto">
          <a:xfrm>
            <a:off x="6918325" y="4400550"/>
            <a:ext cx="0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3" name="Line 187"/>
          <p:cNvSpPr>
            <a:spLocks noChangeShapeType="1"/>
          </p:cNvSpPr>
          <p:nvPr/>
        </p:nvSpPr>
        <p:spPr bwMode="auto">
          <a:xfrm>
            <a:off x="1835150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4" name="Line 188"/>
          <p:cNvSpPr>
            <a:spLocks noChangeShapeType="1"/>
          </p:cNvSpPr>
          <p:nvPr/>
        </p:nvSpPr>
        <p:spPr bwMode="auto">
          <a:xfrm>
            <a:off x="1979613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5" name="Line 189"/>
          <p:cNvSpPr>
            <a:spLocks noChangeShapeType="1"/>
          </p:cNvSpPr>
          <p:nvPr/>
        </p:nvSpPr>
        <p:spPr bwMode="auto">
          <a:xfrm>
            <a:off x="2124075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6" name="Line 190"/>
          <p:cNvSpPr>
            <a:spLocks noChangeShapeType="1"/>
          </p:cNvSpPr>
          <p:nvPr/>
        </p:nvSpPr>
        <p:spPr bwMode="auto">
          <a:xfrm>
            <a:off x="2268538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7" name="Line 187"/>
          <p:cNvSpPr>
            <a:spLocks noChangeShapeType="1"/>
          </p:cNvSpPr>
          <p:nvPr/>
        </p:nvSpPr>
        <p:spPr bwMode="auto">
          <a:xfrm>
            <a:off x="1187450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8" name="Line 188"/>
          <p:cNvSpPr>
            <a:spLocks noChangeShapeType="1"/>
          </p:cNvSpPr>
          <p:nvPr/>
        </p:nvSpPr>
        <p:spPr bwMode="auto">
          <a:xfrm>
            <a:off x="1474788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9" name="Line 189"/>
          <p:cNvSpPr>
            <a:spLocks noChangeShapeType="1"/>
          </p:cNvSpPr>
          <p:nvPr/>
        </p:nvSpPr>
        <p:spPr bwMode="auto">
          <a:xfrm>
            <a:off x="1763713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20" name="Line 190"/>
          <p:cNvSpPr>
            <a:spLocks noChangeShapeType="1"/>
          </p:cNvSpPr>
          <p:nvPr/>
        </p:nvSpPr>
        <p:spPr bwMode="auto">
          <a:xfrm>
            <a:off x="2051050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21" name="Line 188"/>
          <p:cNvSpPr>
            <a:spLocks noChangeShapeType="1"/>
          </p:cNvSpPr>
          <p:nvPr/>
        </p:nvSpPr>
        <p:spPr bwMode="auto">
          <a:xfrm>
            <a:off x="3132138" y="2708275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22" name="Line 188"/>
          <p:cNvSpPr>
            <a:spLocks noChangeShapeType="1"/>
          </p:cNvSpPr>
          <p:nvPr/>
        </p:nvSpPr>
        <p:spPr bwMode="auto">
          <a:xfrm>
            <a:off x="6199188" y="2636838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23" name="Line 2"/>
          <p:cNvSpPr>
            <a:spLocks noChangeShapeType="1"/>
          </p:cNvSpPr>
          <p:nvPr/>
        </p:nvSpPr>
        <p:spPr bwMode="auto">
          <a:xfrm flipH="1" flipV="1">
            <a:off x="1978025" y="4468813"/>
            <a:ext cx="17303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24" name="Line 190"/>
          <p:cNvSpPr>
            <a:spLocks noChangeShapeType="1"/>
          </p:cNvSpPr>
          <p:nvPr/>
        </p:nvSpPr>
        <p:spPr bwMode="auto">
          <a:xfrm>
            <a:off x="7812088" y="3892550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3025" name="Picture 194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75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6" name="Picture 1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7" name="Picture 196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8" name="Picture 197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838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9" name="Line 18"/>
          <p:cNvSpPr>
            <a:spLocks noChangeShapeType="1"/>
          </p:cNvSpPr>
          <p:nvPr/>
        </p:nvSpPr>
        <p:spPr bwMode="auto">
          <a:xfrm>
            <a:off x="3419475" y="3716338"/>
            <a:ext cx="792163" cy="4048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30" name="Line 21"/>
          <p:cNvSpPr>
            <a:spLocks noChangeShapeType="1"/>
          </p:cNvSpPr>
          <p:nvPr/>
        </p:nvSpPr>
        <p:spPr bwMode="auto">
          <a:xfrm flipV="1">
            <a:off x="4787900" y="3789363"/>
            <a:ext cx="1079500" cy="463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189538" y="2144713"/>
            <a:ext cx="2016125" cy="935037"/>
            <a:chOff x="2925" y="1344"/>
            <a:chExt cx="1270" cy="635"/>
          </a:xfrm>
        </p:grpSpPr>
        <p:sp>
          <p:nvSpPr>
            <p:cNvPr id="43101" name="Freeform 198"/>
            <p:cNvSpPr>
              <a:spLocks/>
            </p:cNvSpPr>
            <p:nvPr/>
          </p:nvSpPr>
          <p:spPr bwMode="auto">
            <a:xfrm>
              <a:off x="2925" y="1344"/>
              <a:ext cx="1270" cy="635"/>
            </a:xfrm>
            <a:custGeom>
              <a:avLst/>
              <a:gdLst>
                <a:gd name="T0" fmla="*/ 399 w 1250"/>
                <a:gd name="T1" fmla="*/ 10 h 693"/>
                <a:gd name="T2" fmla="*/ 203 w 1250"/>
                <a:gd name="T3" fmla="*/ 11 h 693"/>
                <a:gd name="T4" fmla="*/ 30 w 1250"/>
                <a:gd name="T5" fmla="*/ 13 h 693"/>
                <a:gd name="T6" fmla="*/ 2 w 1250"/>
                <a:gd name="T7" fmla="*/ 14 h 693"/>
                <a:gd name="T8" fmla="*/ 6 w 1250"/>
                <a:gd name="T9" fmla="*/ 16 h 693"/>
                <a:gd name="T10" fmla="*/ 28 w 1250"/>
                <a:gd name="T11" fmla="*/ 16 h 693"/>
                <a:gd name="T12" fmla="*/ 173 w 1250"/>
                <a:gd name="T13" fmla="*/ 17 h 693"/>
                <a:gd name="T14" fmla="*/ 404 w 1250"/>
                <a:gd name="T15" fmla="*/ 19 h 693"/>
                <a:gd name="T16" fmla="*/ 702 w 1250"/>
                <a:gd name="T17" fmla="*/ 20 h 693"/>
                <a:gd name="T18" fmla="*/ 918 w 1250"/>
                <a:gd name="T19" fmla="*/ 21 h 693"/>
                <a:gd name="T20" fmla="*/ 1060 w 1250"/>
                <a:gd name="T21" fmla="*/ 22 h 693"/>
                <a:gd name="T22" fmla="*/ 1246 w 1250"/>
                <a:gd name="T23" fmla="*/ 23 h 693"/>
                <a:gd name="T24" fmla="*/ 1462 w 1250"/>
                <a:gd name="T25" fmla="*/ 23 h 693"/>
                <a:gd name="T26" fmla="*/ 1713 w 1250"/>
                <a:gd name="T27" fmla="*/ 23 h 693"/>
                <a:gd name="T28" fmla="*/ 1957 w 1250"/>
                <a:gd name="T29" fmla="*/ 23 h 693"/>
                <a:gd name="T30" fmla="*/ 2145 w 1250"/>
                <a:gd name="T31" fmla="*/ 23 h 693"/>
                <a:gd name="T32" fmla="*/ 2357 w 1250"/>
                <a:gd name="T33" fmla="*/ 24 h 693"/>
                <a:gd name="T34" fmla="*/ 2614 w 1250"/>
                <a:gd name="T35" fmla="*/ 25 h 693"/>
                <a:gd name="T36" fmla="*/ 2885 w 1250"/>
                <a:gd name="T37" fmla="*/ 25 h 693"/>
                <a:gd name="T38" fmla="*/ 3249 w 1250"/>
                <a:gd name="T39" fmla="*/ 23 h 693"/>
                <a:gd name="T40" fmla="*/ 3596 w 1250"/>
                <a:gd name="T41" fmla="*/ 21 h 693"/>
                <a:gd name="T42" fmla="*/ 3729 w 1250"/>
                <a:gd name="T43" fmla="*/ 20 h 693"/>
                <a:gd name="T44" fmla="*/ 4134 w 1250"/>
                <a:gd name="T45" fmla="*/ 19 h 693"/>
                <a:gd name="T46" fmla="*/ 4408 w 1250"/>
                <a:gd name="T47" fmla="*/ 17 h 693"/>
                <a:gd name="T48" fmla="*/ 4560 w 1250"/>
                <a:gd name="T49" fmla="*/ 16 h 693"/>
                <a:gd name="T50" fmla="*/ 4587 w 1250"/>
                <a:gd name="T51" fmla="*/ 15 h 693"/>
                <a:gd name="T52" fmla="*/ 4590 w 1250"/>
                <a:gd name="T53" fmla="*/ 14 h 693"/>
                <a:gd name="T54" fmla="*/ 4529 w 1250"/>
                <a:gd name="T55" fmla="*/ 13 h 693"/>
                <a:gd name="T56" fmla="*/ 4428 w 1250"/>
                <a:gd name="T57" fmla="*/ 11 h 693"/>
                <a:gd name="T58" fmla="*/ 4281 w 1250"/>
                <a:gd name="T59" fmla="*/ 10 h 693"/>
                <a:gd name="T60" fmla="*/ 4118 w 1250"/>
                <a:gd name="T61" fmla="*/ 8 h 693"/>
                <a:gd name="T62" fmla="*/ 4123 w 1250"/>
                <a:gd name="T63" fmla="*/ 6 h 693"/>
                <a:gd name="T64" fmla="*/ 4063 w 1250"/>
                <a:gd name="T65" fmla="*/ 5 h 693"/>
                <a:gd name="T66" fmla="*/ 3921 w 1250"/>
                <a:gd name="T67" fmla="*/ 5 h 693"/>
                <a:gd name="T68" fmla="*/ 3702 w 1250"/>
                <a:gd name="T69" fmla="*/ 5 h 693"/>
                <a:gd name="T70" fmla="*/ 3438 w 1250"/>
                <a:gd name="T71" fmla="*/ 5 h 693"/>
                <a:gd name="T72" fmla="*/ 3133 w 1250"/>
                <a:gd name="T73" fmla="*/ 5 h 693"/>
                <a:gd name="T74" fmla="*/ 2977 w 1250"/>
                <a:gd name="T75" fmla="*/ 5 h 693"/>
                <a:gd name="T76" fmla="*/ 2765 w 1250"/>
                <a:gd name="T77" fmla="*/ 5 h 693"/>
                <a:gd name="T78" fmla="*/ 2275 w 1250"/>
                <a:gd name="T79" fmla="*/ 0 h 693"/>
                <a:gd name="T80" fmla="*/ 1744 w 1250"/>
                <a:gd name="T81" fmla="*/ 5 h 693"/>
                <a:gd name="T82" fmla="*/ 1537 w 1250"/>
                <a:gd name="T83" fmla="*/ 5 h 693"/>
                <a:gd name="T84" fmla="*/ 1397 w 1250"/>
                <a:gd name="T85" fmla="*/ 5 h 693"/>
                <a:gd name="T86" fmla="*/ 1061 w 1250"/>
                <a:gd name="T87" fmla="*/ 5 h 693"/>
                <a:gd name="T88" fmla="*/ 812 w 1250"/>
                <a:gd name="T89" fmla="*/ 5 h 693"/>
                <a:gd name="T90" fmla="*/ 622 w 1250"/>
                <a:gd name="T91" fmla="*/ 5 h 693"/>
                <a:gd name="T92" fmla="*/ 518 w 1250"/>
                <a:gd name="T93" fmla="*/ 6 h 693"/>
                <a:gd name="T94" fmla="*/ 503 w 1250"/>
                <a:gd name="T95" fmla="*/ 8 h 693"/>
                <a:gd name="T96" fmla="*/ 521 w 1250"/>
                <a:gd name="T97" fmla="*/ 10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102" name="Text Box 199"/>
            <p:cNvSpPr txBox="1">
              <a:spLocks noChangeArrowheads="1"/>
            </p:cNvSpPr>
            <p:nvPr/>
          </p:nvSpPr>
          <p:spPr bwMode="auto">
            <a:xfrm>
              <a:off x="3107" y="1433"/>
              <a:ext cx="892" cy="4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chemeClr val="bg1"/>
                  </a:solidFill>
                </a:rPr>
                <a:t>遠傳</a:t>
              </a:r>
            </a:p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IP-MVPN</a:t>
              </a:r>
            </a:p>
          </p:txBody>
        </p:sp>
      </p:grpSp>
      <p:sp>
        <p:nvSpPr>
          <p:cNvPr id="43032" name="Line 25"/>
          <p:cNvSpPr>
            <a:spLocks noChangeShapeType="1"/>
          </p:cNvSpPr>
          <p:nvPr/>
        </p:nvSpPr>
        <p:spPr bwMode="auto">
          <a:xfrm flipH="1" flipV="1">
            <a:off x="5364163" y="4468813"/>
            <a:ext cx="1152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33" name="Line 187"/>
          <p:cNvSpPr>
            <a:spLocks noChangeShapeType="1"/>
          </p:cNvSpPr>
          <p:nvPr/>
        </p:nvSpPr>
        <p:spPr bwMode="auto">
          <a:xfrm>
            <a:off x="7126288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34" name="Line 188"/>
          <p:cNvSpPr>
            <a:spLocks noChangeShapeType="1"/>
          </p:cNvSpPr>
          <p:nvPr/>
        </p:nvSpPr>
        <p:spPr bwMode="auto">
          <a:xfrm>
            <a:off x="7413625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35" name="Line 189"/>
          <p:cNvSpPr>
            <a:spLocks noChangeShapeType="1"/>
          </p:cNvSpPr>
          <p:nvPr/>
        </p:nvSpPr>
        <p:spPr bwMode="auto">
          <a:xfrm>
            <a:off x="7702550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36" name="Line 190"/>
          <p:cNvSpPr>
            <a:spLocks noChangeShapeType="1"/>
          </p:cNvSpPr>
          <p:nvPr/>
        </p:nvSpPr>
        <p:spPr bwMode="auto">
          <a:xfrm>
            <a:off x="7989888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3037" name="Picture 194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388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8" name="Picture 1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2013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9" name="Picture 196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0" name="Picture 197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6850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3562350" y="3965575"/>
            <a:ext cx="1943100" cy="935038"/>
            <a:chOff x="2244" y="2569"/>
            <a:chExt cx="1224" cy="589"/>
          </a:xfrm>
        </p:grpSpPr>
        <p:sp>
          <p:nvSpPr>
            <p:cNvPr id="43099" name="Freeform 190"/>
            <p:cNvSpPr>
              <a:spLocks/>
            </p:cNvSpPr>
            <p:nvPr/>
          </p:nvSpPr>
          <p:spPr bwMode="auto">
            <a:xfrm>
              <a:off x="2244" y="2569"/>
              <a:ext cx="1224" cy="589"/>
            </a:xfrm>
            <a:custGeom>
              <a:avLst/>
              <a:gdLst>
                <a:gd name="T0" fmla="*/ 6132 w 1250"/>
                <a:gd name="T1" fmla="*/ 35 h 693"/>
                <a:gd name="T2" fmla="*/ 3092 w 1250"/>
                <a:gd name="T3" fmla="*/ 39 h 693"/>
                <a:gd name="T4" fmla="*/ 905 w 1250"/>
                <a:gd name="T5" fmla="*/ 43 h 693"/>
                <a:gd name="T6" fmla="*/ 69 w 1250"/>
                <a:gd name="T7" fmla="*/ 50 h 693"/>
                <a:gd name="T8" fmla="*/ 153 w 1250"/>
                <a:gd name="T9" fmla="*/ 56 h 693"/>
                <a:gd name="T10" fmla="*/ 837 w 1250"/>
                <a:gd name="T11" fmla="*/ 59 h 693"/>
                <a:gd name="T12" fmla="*/ 2629 w 1250"/>
                <a:gd name="T13" fmla="*/ 65 h 693"/>
                <a:gd name="T14" fmla="*/ 6209 w 1250"/>
                <a:gd name="T15" fmla="*/ 70 h 693"/>
                <a:gd name="T16" fmla="*/ 10771 w 1250"/>
                <a:gd name="T17" fmla="*/ 71 h 693"/>
                <a:gd name="T18" fmla="*/ 14022 w 1250"/>
                <a:gd name="T19" fmla="*/ 75 h 693"/>
                <a:gd name="T20" fmla="*/ 16223 w 1250"/>
                <a:gd name="T21" fmla="*/ 78 h 693"/>
                <a:gd name="T22" fmla="*/ 19078 w 1250"/>
                <a:gd name="T23" fmla="*/ 82 h 693"/>
                <a:gd name="T24" fmla="*/ 22397 w 1250"/>
                <a:gd name="T25" fmla="*/ 84 h 693"/>
                <a:gd name="T26" fmla="*/ 26242 w 1250"/>
                <a:gd name="T27" fmla="*/ 84 h 693"/>
                <a:gd name="T28" fmla="*/ 30004 w 1250"/>
                <a:gd name="T29" fmla="*/ 82 h 693"/>
                <a:gd name="T30" fmla="*/ 32870 w 1250"/>
                <a:gd name="T31" fmla="*/ 82 h 693"/>
                <a:gd name="T32" fmla="*/ 36072 w 1250"/>
                <a:gd name="T33" fmla="*/ 85 h 693"/>
                <a:gd name="T34" fmla="*/ 40029 w 1250"/>
                <a:gd name="T35" fmla="*/ 87 h 693"/>
                <a:gd name="T36" fmla="*/ 44105 w 1250"/>
                <a:gd name="T37" fmla="*/ 87 h 693"/>
                <a:gd name="T38" fmla="*/ 49751 w 1250"/>
                <a:gd name="T39" fmla="*/ 83 h 693"/>
                <a:gd name="T40" fmla="*/ 55039 w 1250"/>
                <a:gd name="T41" fmla="*/ 75 h 693"/>
                <a:gd name="T42" fmla="*/ 57063 w 1250"/>
                <a:gd name="T43" fmla="*/ 71 h 693"/>
                <a:gd name="T44" fmla="*/ 63310 w 1250"/>
                <a:gd name="T45" fmla="*/ 67 h 693"/>
                <a:gd name="T46" fmla="*/ 67532 w 1250"/>
                <a:gd name="T47" fmla="*/ 64 h 693"/>
                <a:gd name="T48" fmla="*/ 69859 w 1250"/>
                <a:gd name="T49" fmla="*/ 56 h 693"/>
                <a:gd name="T50" fmla="*/ 70195 w 1250"/>
                <a:gd name="T51" fmla="*/ 54 h 693"/>
                <a:gd name="T52" fmla="*/ 70237 w 1250"/>
                <a:gd name="T53" fmla="*/ 50 h 693"/>
                <a:gd name="T54" fmla="*/ 69323 w 1250"/>
                <a:gd name="T55" fmla="*/ 43 h 693"/>
                <a:gd name="T56" fmla="*/ 67801 w 1250"/>
                <a:gd name="T57" fmla="*/ 39 h 693"/>
                <a:gd name="T58" fmla="*/ 65579 w 1250"/>
                <a:gd name="T59" fmla="*/ 35 h 693"/>
                <a:gd name="T60" fmla="*/ 63037 w 1250"/>
                <a:gd name="T61" fmla="*/ 30 h 693"/>
                <a:gd name="T62" fmla="*/ 63083 w 1250"/>
                <a:gd name="T63" fmla="*/ 25 h 693"/>
                <a:gd name="T64" fmla="*/ 62266 w 1250"/>
                <a:gd name="T65" fmla="*/ 20 h 693"/>
                <a:gd name="T66" fmla="*/ 59992 w 1250"/>
                <a:gd name="T67" fmla="*/ 14 h 693"/>
                <a:gd name="T68" fmla="*/ 56740 w 1250"/>
                <a:gd name="T69" fmla="*/ 10 h 693"/>
                <a:gd name="T70" fmla="*/ 52608 w 1250"/>
                <a:gd name="T71" fmla="*/ 8 h 693"/>
                <a:gd name="T72" fmla="*/ 47946 w 1250"/>
                <a:gd name="T73" fmla="*/ 11 h 693"/>
                <a:gd name="T74" fmla="*/ 45548 w 1250"/>
                <a:gd name="T75" fmla="*/ 6 h 693"/>
                <a:gd name="T76" fmla="*/ 42315 w 1250"/>
                <a:gd name="T77" fmla="*/ 3 h 693"/>
                <a:gd name="T78" fmla="*/ 34767 w 1250"/>
                <a:gd name="T79" fmla="*/ 0 h 693"/>
                <a:gd name="T80" fmla="*/ 26669 w 1250"/>
                <a:gd name="T81" fmla="*/ 3 h 693"/>
                <a:gd name="T82" fmla="*/ 23509 w 1250"/>
                <a:gd name="T83" fmla="*/ 6 h 693"/>
                <a:gd name="T84" fmla="*/ 21367 w 1250"/>
                <a:gd name="T85" fmla="*/ 11 h 693"/>
                <a:gd name="T86" fmla="*/ 16253 w 1250"/>
                <a:gd name="T87" fmla="*/ 10 h 693"/>
                <a:gd name="T88" fmla="*/ 12448 w 1250"/>
                <a:gd name="T89" fmla="*/ 13 h 693"/>
                <a:gd name="T90" fmla="*/ 9555 w 1250"/>
                <a:gd name="T91" fmla="*/ 18 h 693"/>
                <a:gd name="T92" fmla="*/ 7935 w 1250"/>
                <a:gd name="T93" fmla="*/ 25 h 693"/>
                <a:gd name="T94" fmla="*/ 7727 w 1250"/>
                <a:gd name="T95" fmla="*/ 30 h 693"/>
                <a:gd name="T96" fmla="*/ 7995 w 1250"/>
                <a:gd name="T97" fmla="*/ 34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>
              <a:off x="2489" y="2766"/>
              <a:ext cx="723" cy="189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Internet</a:t>
              </a:r>
              <a:endParaRPr lang="en-US" altLang="zh-TW" dirty="0">
                <a:ea typeface="新細明體" pitchFamily="18" charset="-120"/>
              </a:endParaRPr>
            </a:p>
          </p:txBody>
        </p:sp>
      </p:grpSp>
      <p:sp>
        <p:nvSpPr>
          <p:cNvPr id="192564" name="Rectangle 52"/>
          <p:cNvSpPr>
            <a:spLocks noChangeArrowheads="1"/>
          </p:cNvSpPr>
          <p:nvPr/>
        </p:nvSpPr>
        <p:spPr bwMode="auto">
          <a:xfrm>
            <a:off x="1096963" y="601503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b="1">
                <a:solidFill>
                  <a:srgbClr val="000066"/>
                </a:solidFill>
                <a:ea typeface="新細明體" pitchFamily="18" charset="-120"/>
              </a:rPr>
              <a:t>中國據點</a:t>
            </a:r>
            <a:endParaRPr kumimoji="0" lang="en-US" altLang="zh-TW" b="1">
              <a:solidFill>
                <a:srgbClr val="000066"/>
              </a:solidFill>
              <a:ea typeface="新細明體" pitchFamily="18" charset="-120"/>
            </a:endParaRPr>
          </a:p>
        </p:txBody>
      </p:sp>
      <p:sp>
        <p:nvSpPr>
          <p:cNvPr id="43043" name="Text Box 302"/>
          <p:cNvSpPr txBox="1">
            <a:spLocks noChangeArrowheads="1"/>
          </p:cNvSpPr>
          <p:nvPr/>
        </p:nvSpPr>
        <p:spPr bwMode="auto">
          <a:xfrm>
            <a:off x="973138" y="2722563"/>
            <a:ext cx="1223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中國集群手機</a:t>
            </a:r>
          </a:p>
        </p:txBody>
      </p:sp>
      <p:sp>
        <p:nvSpPr>
          <p:cNvPr id="43044" name="Text Box 302"/>
          <p:cNvSpPr txBox="1">
            <a:spLocks noChangeArrowheads="1"/>
          </p:cNvSpPr>
          <p:nvPr/>
        </p:nvSpPr>
        <p:spPr bwMode="auto">
          <a:xfrm>
            <a:off x="7207250" y="2733675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台灣群內手機</a:t>
            </a:r>
          </a:p>
        </p:txBody>
      </p:sp>
      <p:sp>
        <p:nvSpPr>
          <p:cNvPr id="192568" name="Rectangle 56"/>
          <p:cNvSpPr>
            <a:spLocks noChangeArrowheads="1"/>
          </p:cNvSpPr>
          <p:nvPr/>
        </p:nvSpPr>
        <p:spPr bwMode="auto">
          <a:xfrm>
            <a:off x="6732588" y="5888038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8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11101</a:t>
            </a:r>
          </a:p>
        </p:txBody>
      </p:sp>
      <p:sp>
        <p:nvSpPr>
          <p:cNvPr id="192569" name="Rectangle 57"/>
          <p:cNvSpPr>
            <a:spLocks noChangeArrowheads="1"/>
          </p:cNvSpPr>
          <p:nvPr/>
        </p:nvSpPr>
        <p:spPr bwMode="auto">
          <a:xfrm>
            <a:off x="7062788" y="2547938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6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11101</a:t>
            </a:r>
          </a:p>
        </p:txBody>
      </p:sp>
      <p:sp>
        <p:nvSpPr>
          <p:cNvPr id="192570" name="Rectangle 58"/>
          <p:cNvSpPr>
            <a:spLocks noChangeArrowheads="1"/>
          </p:cNvSpPr>
          <p:nvPr/>
        </p:nvSpPr>
        <p:spPr bwMode="auto">
          <a:xfrm>
            <a:off x="7854950" y="2547938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6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11102</a:t>
            </a:r>
          </a:p>
        </p:txBody>
      </p:sp>
      <p:sp>
        <p:nvSpPr>
          <p:cNvPr id="192571" name="Rectangle 59"/>
          <p:cNvSpPr>
            <a:spLocks noChangeArrowheads="1"/>
          </p:cNvSpPr>
          <p:nvPr/>
        </p:nvSpPr>
        <p:spPr bwMode="auto">
          <a:xfrm>
            <a:off x="684213" y="2536825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7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30201</a:t>
            </a:r>
          </a:p>
        </p:txBody>
      </p:sp>
      <p:sp>
        <p:nvSpPr>
          <p:cNvPr id="192573" name="Rectangle 61"/>
          <p:cNvSpPr>
            <a:spLocks noChangeArrowheads="1"/>
          </p:cNvSpPr>
          <p:nvPr/>
        </p:nvSpPr>
        <p:spPr bwMode="auto">
          <a:xfrm>
            <a:off x="1692275" y="5864225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8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30202</a:t>
            </a:r>
          </a:p>
        </p:txBody>
      </p:sp>
      <p:sp>
        <p:nvSpPr>
          <p:cNvPr id="43050" name="Text Box 68"/>
          <p:cNvSpPr txBox="1">
            <a:spLocks noChangeArrowheads="1"/>
          </p:cNvSpPr>
          <p:nvPr/>
        </p:nvSpPr>
        <p:spPr bwMode="auto">
          <a:xfrm>
            <a:off x="5651500" y="3860800"/>
            <a:ext cx="1101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/>
              <a:t>台灣機房</a:t>
            </a:r>
            <a:endParaRPr lang="en-US" altLang="zh-TW" sz="1200"/>
          </a:p>
        </p:txBody>
      </p:sp>
      <p:sp>
        <p:nvSpPr>
          <p:cNvPr id="43051" name="Text Box 68"/>
          <p:cNvSpPr txBox="1">
            <a:spLocks noChangeArrowheads="1"/>
          </p:cNvSpPr>
          <p:nvPr/>
        </p:nvSpPr>
        <p:spPr bwMode="auto">
          <a:xfrm>
            <a:off x="2627313" y="3860800"/>
            <a:ext cx="935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/>
              <a:t>中國機房</a:t>
            </a:r>
            <a:endParaRPr lang="en-US" altLang="zh-TW" sz="1200"/>
          </a:p>
        </p:txBody>
      </p: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2197100" y="2132013"/>
            <a:ext cx="2016125" cy="935037"/>
            <a:chOff x="1474" y="1487"/>
            <a:chExt cx="1270" cy="589"/>
          </a:xfrm>
        </p:grpSpPr>
        <p:sp>
          <p:nvSpPr>
            <p:cNvPr id="43097" name="Freeform 198"/>
            <p:cNvSpPr>
              <a:spLocks/>
            </p:cNvSpPr>
            <p:nvPr/>
          </p:nvSpPr>
          <p:spPr bwMode="auto">
            <a:xfrm>
              <a:off x="1474" y="1487"/>
              <a:ext cx="1270" cy="589"/>
            </a:xfrm>
            <a:custGeom>
              <a:avLst/>
              <a:gdLst>
                <a:gd name="T0" fmla="*/ 2147483647 w 1250"/>
                <a:gd name="T1" fmla="*/ 7249301 h 693"/>
                <a:gd name="T2" fmla="*/ 2147483647 w 1250"/>
                <a:gd name="T3" fmla="*/ 7249301 h 693"/>
                <a:gd name="T4" fmla="*/ 2147483647 w 1250"/>
                <a:gd name="T5" fmla="*/ 7249301 h 693"/>
                <a:gd name="T6" fmla="*/ 2147483647 w 1250"/>
                <a:gd name="T7" fmla="*/ 7249301 h 693"/>
                <a:gd name="T8" fmla="*/ 2147483647 w 1250"/>
                <a:gd name="T9" fmla="*/ 7249301 h 693"/>
                <a:gd name="T10" fmla="*/ 2147483647 w 1250"/>
                <a:gd name="T11" fmla="*/ 7249301 h 693"/>
                <a:gd name="T12" fmla="*/ 2147483647 w 1250"/>
                <a:gd name="T13" fmla="*/ 7249301 h 693"/>
                <a:gd name="T14" fmla="*/ 2147483647 w 1250"/>
                <a:gd name="T15" fmla="*/ 7249301 h 693"/>
                <a:gd name="T16" fmla="*/ 2147483647 w 1250"/>
                <a:gd name="T17" fmla="*/ 7249301 h 693"/>
                <a:gd name="T18" fmla="*/ 2147483647 w 1250"/>
                <a:gd name="T19" fmla="*/ 7249301 h 693"/>
                <a:gd name="T20" fmla="*/ 2147483647 w 1250"/>
                <a:gd name="T21" fmla="*/ 7249301 h 693"/>
                <a:gd name="T22" fmla="*/ 2147483647 w 1250"/>
                <a:gd name="T23" fmla="*/ 7249301 h 693"/>
                <a:gd name="T24" fmla="*/ 2147483647 w 1250"/>
                <a:gd name="T25" fmla="*/ 7249301 h 693"/>
                <a:gd name="T26" fmla="*/ 2147483647 w 1250"/>
                <a:gd name="T27" fmla="*/ 7249301 h 693"/>
                <a:gd name="T28" fmla="*/ 2147483647 w 1250"/>
                <a:gd name="T29" fmla="*/ 7249301 h 693"/>
                <a:gd name="T30" fmla="*/ 2147483647 w 1250"/>
                <a:gd name="T31" fmla="*/ 7249301 h 693"/>
                <a:gd name="T32" fmla="*/ 2147483647 w 1250"/>
                <a:gd name="T33" fmla="*/ 7249301 h 693"/>
                <a:gd name="T34" fmla="*/ 2147483647 w 1250"/>
                <a:gd name="T35" fmla="*/ 7249301 h 693"/>
                <a:gd name="T36" fmla="*/ 2147483647 w 1250"/>
                <a:gd name="T37" fmla="*/ 7249301 h 693"/>
                <a:gd name="T38" fmla="*/ 2147483647 w 1250"/>
                <a:gd name="T39" fmla="*/ 7249301 h 693"/>
                <a:gd name="T40" fmla="*/ 2147483647 w 1250"/>
                <a:gd name="T41" fmla="*/ 7249301 h 693"/>
                <a:gd name="T42" fmla="*/ 2147483647 w 1250"/>
                <a:gd name="T43" fmla="*/ 7249301 h 693"/>
                <a:gd name="T44" fmla="*/ 2147483647 w 1250"/>
                <a:gd name="T45" fmla="*/ 7249301 h 693"/>
                <a:gd name="T46" fmla="*/ 2147483647 w 1250"/>
                <a:gd name="T47" fmla="*/ 7249301 h 693"/>
                <a:gd name="T48" fmla="*/ 2147483647 w 1250"/>
                <a:gd name="T49" fmla="*/ 7249301 h 693"/>
                <a:gd name="T50" fmla="*/ 2147483647 w 1250"/>
                <a:gd name="T51" fmla="*/ 7249301 h 693"/>
                <a:gd name="T52" fmla="*/ 2147483647 w 1250"/>
                <a:gd name="T53" fmla="*/ 7249301 h 693"/>
                <a:gd name="T54" fmla="*/ 2147483647 w 1250"/>
                <a:gd name="T55" fmla="*/ 7249301 h 693"/>
                <a:gd name="T56" fmla="*/ 2147483647 w 1250"/>
                <a:gd name="T57" fmla="*/ 7249301 h 693"/>
                <a:gd name="T58" fmla="*/ 2147483647 w 1250"/>
                <a:gd name="T59" fmla="*/ 7249301 h 693"/>
                <a:gd name="T60" fmla="*/ 2147483647 w 1250"/>
                <a:gd name="T61" fmla="*/ 7249301 h 693"/>
                <a:gd name="T62" fmla="*/ 2147483647 w 1250"/>
                <a:gd name="T63" fmla="*/ 7249301 h 693"/>
                <a:gd name="T64" fmla="*/ 2147483647 w 1250"/>
                <a:gd name="T65" fmla="*/ 7249301 h 693"/>
                <a:gd name="T66" fmla="*/ 2147483647 w 1250"/>
                <a:gd name="T67" fmla="*/ 7249301 h 693"/>
                <a:gd name="T68" fmla="*/ 2147483647 w 1250"/>
                <a:gd name="T69" fmla="*/ 7249301 h 693"/>
                <a:gd name="T70" fmla="*/ 2147483647 w 1250"/>
                <a:gd name="T71" fmla="*/ 7249301 h 693"/>
                <a:gd name="T72" fmla="*/ 2147483647 w 1250"/>
                <a:gd name="T73" fmla="*/ 7249301 h 693"/>
                <a:gd name="T74" fmla="*/ 2147483647 w 1250"/>
                <a:gd name="T75" fmla="*/ 7249301 h 693"/>
                <a:gd name="T76" fmla="*/ 2147483647 w 1250"/>
                <a:gd name="T77" fmla="*/ 7249301 h 693"/>
                <a:gd name="T78" fmla="*/ 2147483647 w 1250"/>
                <a:gd name="T79" fmla="*/ 0 h 693"/>
                <a:gd name="T80" fmla="*/ 2147483647 w 1250"/>
                <a:gd name="T81" fmla="*/ 7249301 h 693"/>
                <a:gd name="T82" fmla="*/ 2147483647 w 1250"/>
                <a:gd name="T83" fmla="*/ 7249301 h 693"/>
                <a:gd name="T84" fmla="*/ 2147483647 w 1250"/>
                <a:gd name="T85" fmla="*/ 7249301 h 693"/>
                <a:gd name="T86" fmla="*/ 2147483647 w 1250"/>
                <a:gd name="T87" fmla="*/ 7249301 h 693"/>
                <a:gd name="T88" fmla="*/ 2147483647 w 1250"/>
                <a:gd name="T89" fmla="*/ 7249301 h 693"/>
                <a:gd name="T90" fmla="*/ 2147483647 w 1250"/>
                <a:gd name="T91" fmla="*/ 7249301 h 693"/>
                <a:gd name="T92" fmla="*/ 2147483647 w 1250"/>
                <a:gd name="T93" fmla="*/ 7249301 h 693"/>
                <a:gd name="T94" fmla="*/ 2147483647 w 1250"/>
                <a:gd name="T95" fmla="*/ 7249301 h 693"/>
                <a:gd name="T96" fmla="*/ 2147483647 w 1250"/>
                <a:gd name="T97" fmla="*/ 7249301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FF9933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78" name="Text Box 199"/>
            <p:cNvSpPr txBox="1">
              <a:spLocks noChangeArrowheads="1"/>
            </p:cNvSpPr>
            <p:nvPr/>
          </p:nvSpPr>
          <p:spPr bwMode="auto">
            <a:xfrm>
              <a:off x="1565" y="1578"/>
              <a:ext cx="1088" cy="45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zh-TW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中國電信業者</a:t>
              </a:r>
            </a:p>
            <a:p>
              <a:pPr algn="ctr">
                <a:defRPr/>
              </a:pPr>
              <a:r>
                <a:rPr lang="en-US" altLang="zh-TW" b="1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IVPN</a:t>
              </a:r>
            </a:p>
          </p:txBody>
        </p:sp>
      </p:grpSp>
      <p:pic>
        <p:nvPicPr>
          <p:cNvPr id="43053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6738" y="2062163"/>
            <a:ext cx="25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54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1713" y="2062163"/>
            <a:ext cx="25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55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2060575"/>
            <a:ext cx="25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56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2060575"/>
            <a:ext cx="25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69"/>
          <p:cNvSpPr>
            <a:spLocks noChangeArrowheads="1"/>
          </p:cNvSpPr>
          <p:nvPr/>
        </p:nvSpPr>
        <p:spPr bwMode="auto">
          <a:xfrm>
            <a:off x="6156325" y="3140075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3081338" y="3140075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900113" y="443706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kumimoji="0" lang="en-US" altLang="zh-TW" sz="1000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43060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9088" y="4365625"/>
            <a:ext cx="895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9"/>
          <p:cNvSpPr>
            <a:spLocks noChangeArrowheads="1"/>
          </p:cNvSpPr>
          <p:nvPr/>
        </p:nvSpPr>
        <p:spPr bwMode="auto">
          <a:xfrm>
            <a:off x="7812088" y="4365625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pic>
        <p:nvPicPr>
          <p:cNvPr id="43062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3663" y="3675063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63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3663" y="3500438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64" name="Text Box 33"/>
          <p:cNvSpPr txBox="1">
            <a:spLocks noChangeArrowheads="1"/>
          </p:cNvSpPr>
          <p:nvPr/>
        </p:nvSpPr>
        <p:spPr bwMode="auto">
          <a:xfrm>
            <a:off x="2555875" y="357028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Media GW</a:t>
            </a:r>
          </a:p>
        </p:txBody>
      </p:sp>
      <p:pic>
        <p:nvPicPr>
          <p:cNvPr id="43065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8900" y="3355975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66" name="Text Box 33"/>
          <p:cNvSpPr txBox="1">
            <a:spLocks noChangeArrowheads="1"/>
          </p:cNvSpPr>
          <p:nvPr/>
        </p:nvSpPr>
        <p:spPr bwMode="auto">
          <a:xfrm>
            <a:off x="2555875" y="33575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pic>
        <p:nvPicPr>
          <p:cNvPr id="43067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288" y="3678238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68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288" y="3503613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69" name="Text Box 33"/>
          <p:cNvSpPr txBox="1">
            <a:spLocks noChangeArrowheads="1"/>
          </p:cNvSpPr>
          <p:nvPr/>
        </p:nvSpPr>
        <p:spPr bwMode="auto">
          <a:xfrm>
            <a:off x="5651500" y="35734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Media GW</a:t>
            </a:r>
          </a:p>
        </p:txBody>
      </p:sp>
      <p:pic>
        <p:nvPicPr>
          <p:cNvPr id="43070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3359150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71" name="Text Box 33"/>
          <p:cNvSpPr txBox="1">
            <a:spLocks noChangeArrowheads="1"/>
          </p:cNvSpPr>
          <p:nvPr/>
        </p:nvSpPr>
        <p:spPr bwMode="auto">
          <a:xfrm>
            <a:off x="5651500" y="336073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sp>
        <p:nvSpPr>
          <p:cNvPr id="192572" name="Rectangle 60"/>
          <p:cNvSpPr>
            <a:spLocks noChangeArrowheads="1"/>
          </p:cNvSpPr>
          <p:nvPr/>
        </p:nvSpPr>
        <p:spPr bwMode="auto">
          <a:xfrm>
            <a:off x="1520825" y="2536825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7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30202</a:t>
            </a:r>
          </a:p>
        </p:txBody>
      </p:sp>
      <p:sp>
        <p:nvSpPr>
          <p:cNvPr id="43073" name="Rectangle 113"/>
          <p:cNvSpPr>
            <a:spLocks noChangeArrowheads="1"/>
          </p:cNvSpPr>
          <p:nvPr/>
        </p:nvSpPr>
        <p:spPr bwMode="auto">
          <a:xfrm>
            <a:off x="539750" y="801688"/>
            <a:ext cx="79930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b="1">
                <a:solidFill>
                  <a:srgbClr val="990033"/>
                </a:solidFill>
              </a:rPr>
              <a:t>內部溝通效率提升：</a:t>
            </a:r>
            <a:r>
              <a:rPr kumimoji="0" lang="zh-TW" altLang="en-US"/>
              <a:t>兩岸手機一次撥號、短碼直撥</a:t>
            </a:r>
          </a:p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b="1">
                <a:solidFill>
                  <a:srgbClr val="990033"/>
                </a:solidFill>
              </a:rPr>
              <a:t>方便回撥來電：</a:t>
            </a:r>
            <a:r>
              <a:rPr kumimoji="0" lang="zh-TW" altLang="en-US"/>
              <a:t>對岸手機來話，</a:t>
            </a:r>
            <a:r>
              <a:rPr kumimoji="0" lang="zh-TW" altLang="en-US">
                <a:solidFill>
                  <a:srgbClr val="FF0000"/>
                </a:solidFill>
              </a:rPr>
              <a:t>來電顯示</a:t>
            </a:r>
            <a:r>
              <a:rPr kumimoji="0" lang="zh-TW" altLang="en-US" b="1">
                <a:solidFill>
                  <a:srgbClr val="FF0000"/>
                </a:solidFill>
              </a:rPr>
              <a:t>對岸手機個別短號</a:t>
            </a:r>
          </a:p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b="1">
                <a:solidFill>
                  <a:srgbClr val="990033"/>
                </a:solidFill>
              </a:rPr>
              <a:t>來話諮詢轉接，溝通不中斷：</a:t>
            </a:r>
            <a:r>
              <a:rPr kumimoji="0" lang="zh-TW" altLang="en-US"/>
              <a:t>通話中 手機可將</a:t>
            </a:r>
            <a:r>
              <a:rPr kumimoji="0" lang="zh-TW" altLang="en-US">
                <a:solidFill>
                  <a:srgbClr val="FF0000"/>
                </a:solidFill>
              </a:rPr>
              <a:t>電話轉接</a:t>
            </a:r>
            <a:r>
              <a:rPr kumimoji="0" lang="zh-TW" altLang="en-US"/>
              <a:t>至手機或桌機</a:t>
            </a:r>
            <a:r>
              <a:rPr kumimoji="0" lang="en-US" altLang="zh-TW"/>
              <a:t>!!</a:t>
            </a:r>
            <a:endParaRPr kumimoji="0" lang="en-US" altLang="zh-CN"/>
          </a:p>
        </p:txBody>
      </p:sp>
      <p:sp>
        <p:nvSpPr>
          <p:cNvPr id="43074" name="Rectangle 86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zh-TW" altLang="en-US" smtClean="0">
                <a:solidFill>
                  <a:srgbClr val="3366FF"/>
                </a:solidFill>
              </a:rPr>
              <a:t>兩岸一碼通</a:t>
            </a:r>
            <a:r>
              <a:rPr lang="zh-TW" altLang="en-US" smtClean="0"/>
              <a:t> </a:t>
            </a:r>
            <a:r>
              <a:rPr lang="en-US" altLang="zh-TW" sz="2000" smtClean="0"/>
              <a:t>(</a:t>
            </a:r>
            <a:r>
              <a:rPr lang="zh-TW" altLang="en-US" sz="2000" smtClean="0"/>
              <a:t>集群手機來電可顯示正確短號</a:t>
            </a:r>
            <a:r>
              <a:rPr lang="en-US" altLang="zh-TW" sz="2000" smtClean="0"/>
              <a:t>)</a:t>
            </a:r>
          </a:p>
        </p:txBody>
      </p:sp>
      <p:sp>
        <p:nvSpPr>
          <p:cNvPr id="192574" name="Text Box 62"/>
          <p:cNvSpPr txBox="1">
            <a:spLocks noChangeArrowheads="1"/>
          </p:cNvSpPr>
          <p:nvPr/>
        </p:nvSpPr>
        <p:spPr bwMode="auto">
          <a:xfrm>
            <a:off x="6732588" y="1700213"/>
            <a:ext cx="936625" cy="274637"/>
          </a:xfrm>
          <a:prstGeom prst="rect">
            <a:avLst/>
          </a:prstGeom>
          <a:solidFill>
            <a:srgbClr val="3366FF">
              <a:alpha val="89803"/>
            </a:srgbClr>
          </a:solidFill>
          <a:ln w="50800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1. </a:t>
            </a:r>
            <a:r>
              <a:rPr kumimoji="0" lang="zh-TW" altLang="en-US" sz="1200" b="1">
                <a:solidFill>
                  <a:schemeClr val="bg1"/>
                </a:solidFill>
              </a:rPr>
              <a:t>撥 </a:t>
            </a:r>
            <a:r>
              <a:rPr kumimoji="0" lang="en-US" altLang="zh-TW" sz="1200" b="1">
                <a:solidFill>
                  <a:schemeClr val="bg1"/>
                </a:solidFill>
              </a:rPr>
              <a:t>730202</a:t>
            </a:r>
          </a:p>
        </p:txBody>
      </p:sp>
      <p:sp>
        <p:nvSpPr>
          <p:cNvPr id="192613" name="Text Box 101"/>
          <p:cNvSpPr txBox="1">
            <a:spLocks noChangeArrowheads="1"/>
          </p:cNvSpPr>
          <p:nvPr/>
        </p:nvSpPr>
        <p:spPr bwMode="auto">
          <a:xfrm>
            <a:off x="1258888" y="1700213"/>
            <a:ext cx="1944687" cy="274637"/>
          </a:xfrm>
          <a:prstGeom prst="rect">
            <a:avLst/>
          </a:prstGeom>
          <a:solidFill>
            <a:srgbClr val="3366FF">
              <a:alpha val="89803"/>
            </a:srgbClr>
          </a:solidFill>
          <a:ln w="50800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2. </a:t>
            </a:r>
            <a:r>
              <a:rPr kumimoji="0" lang="zh-TW" altLang="en-US" sz="1200" b="1">
                <a:solidFill>
                  <a:schemeClr val="bg1"/>
                </a:solidFill>
              </a:rPr>
              <a:t>來電顯示遠傳手機</a:t>
            </a:r>
            <a:r>
              <a:rPr kumimoji="0" lang="en-US" altLang="zh-TW" sz="1200" b="1">
                <a:solidFill>
                  <a:schemeClr val="bg1"/>
                </a:solidFill>
              </a:rPr>
              <a:t>611101</a:t>
            </a:r>
          </a:p>
        </p:txBody>
      </p:sp>
      <p:sp>
        <p:nvSpPr>
          <p:cNvPr id="192580" name="Freeform 68"/>
          <p:cNvSpPr>
            <a:spLocks/>
          </p:cNvSpPr>
          <p:nvPr/>
        </p:nvSpPr>
        <p:spPr bwMode="auto">
          <a:xfrm>
            <a:off x="2235200" y="2524125"/>
            <a:ext cx="4864100" cy="1752600"/>
          </a:xfrm>
          <a:custGeom>
            <a:avLst/>
            <a:gdLst>
              <a:gd name="T0" fmla="*/ 2147483647 w 3064"/>
              <a:gd name="T1" fmla="*/ 0 h 1104"/>
              <a:gd name="T2" fmla="*/ 2147483647 w 3064"/>
              <a:gd name="T3" fmla="*/ 2147483647 h 1104"/>
              <a:gd name="T4" fmla="*/ 2147483647 w 3064"/>
              <a:gd name="T5" fmla="*/ 2147483647 h 1104"/>
              <a:gd name="T6" fmla="*/ 2147483647 w 3064"/>
              <a:gd name="T7" fmla="*/ 2147483647 h 1104"/>
              <a:gd name="T8" fmla="*/ 0 w 3064"/>
              <a:gd name="T9" fmla="*/ 2147483647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4"/>
              <a:gd name="T16" fmla="*/ 0 h 1104"/>
              <a:gd name="T17" fmla="*/ 2944 w 3064"/>
              <a:gd name="T18" fmla="*/ 1757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4" h="1104">
                <a:moveTo>
                  <a:pt x="3064" y="72"/>
                </a:moveTo>
                <a:cubicBezTo>
                  <a:pt x="2939" y="165"/>
                  <a:pt x="2592" y="464"/>
                  <a:pt x="2312" y="632"/>
                </a:cubicBezTo>
                <a:cubicBezTo>
                  <a:pt x="2032" y="800"/>
                  <a:pt x="1673" y="1104"/>
                  <a:pt x="1384" y="1080"/>
                </a:cubicBezTo>
                <a:cubicBezTo>
                  <a:pt x="1095" y="1056"/>
                  <a:pt x="807" y="668"/>
                  <a:pt x="576" y="488"/>
                </a:cubicBezTo>
                <a:cubicBezTo>
                  <a:pt x="345" y="308"/>
                  <a:pt x="120" y="102"/>
                  <a:pt x="0" y="0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2621" name="Freeform 63"/>
          <p:cNvSpPr>
            <a:spLocks/>
          </p:cNvSpPr>
          <p:nvPr/>
        </p:nvSpPr>
        <p:spPr bwMode="auto">
          <a:xfrm>
            <a:off x="2387600" y="2346325"/>
            <a:ext cx="4737100" cy="1652588"/>
          </a:xfrm>
          <a:custGeom>
            <a:avLst/>
            <a:gdLst>
              <a:gd name="T0" fmla="*/ 2147483647 w 2984"/>
              <a:gd name="T1" fmla="*/ 2147483647 h 1041"/>
              <a:gd name="T2" fmla="*/ 2147483647 w 2984"/>
              <a:gd name="T3" fmla="*/ 2147483647 h 1041"/>
              <a:gd name="T4" fmla="*/ 2147483647 w 2984"/>
              <a:gd name="T5" fmla="*/ 2147483647 h 1041"/>
              <a:gd name="T6" fmla="*/ 2147483647 w 2984"/>
              <a:gd name="T7" fmla="*/ 2147483647 h 1041"/>
              <a:gd name="T8" fmla="*/ 0 w 2984"/>
              <a:gd name="T9" fmla="*/ 0 h 10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4"/>
              <a:gd name="T16" fmla="*/ 0 h 1041"/>
              <a:gd name="T17" fmla="*/ 2982 w 2984"/>
              <a:gd name="T18" fmla="*/ 1177 h 10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4" h="1041">
                <a:moveTo>
                  <a:pt x="2984" y="48"/>
                </a:moveTo>
                <a:cubicBezTo>
                  <a:pt x="2883" y="131"/>
                  <a:pt x="2639" y="379"/>
                  <a:pt x="2368" y="544"/>
                </a:cubicBezTo>
                <a:cubicBezTo>
                  <a:pt x="2097" y="709"/>
                  <a:pt x="1660" y="1039"/>
                  <a:pt x="1360" y="1040"/>
                </a:cubicBezTo>
                <a:cubicBezTo>
                  <a:pt x="1060" y="1041"/>
                  <a:pt x="795" y="725"/>
                  <a:pt x="568" y="552"/>
                </a:cubicBezTo>
                <a:cubicBezTo>
                  <a:pt x="341" y="379"/>
                  <a:pt x="118" y="115"/>
                  <a:pt x="0" y="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2622" name="Text Box 110"/>
          <p:cNvSpPr txBox="1">
            <a:spLocks noChangeArrowheads="1"/>
          </p:cNvSpPr>
          <p:nvPr/>
        </p:nvSpPr>
        <p:spPr bwMode="auto">
          <a:xfrm>
            <a:off x="1258888" y="1989138"/>
            <a:ext cx="1081087" cy="274637"/>
          </a:xfrm>
          <a:prstGeom prst="rect">
            <a:avLst/>
          </a:prstGeom>
          <a:solidFill>
            <a:srgbClr val="FF0000">
              <a:alpha val="89803"/>
            </a:srgbClr>
          </a:solidFill>
          <a:ln w="50800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3. </a:t>
            </a:r>
            <a:r>
              <a:rPr kumimoji="0" lang="zh-TW" altLang="en-US" sz="1200" b="1">
                <a:solidFill>
                  <a:schemeClr val="bg1"/>
                </a:solidFill>
              </a:rPr>
              <a:t>回撥 </a:t>
            </a:r>
            <a:r>
              <a:rPr kumimoji="0" lang="en-US" altLang="zh-TW" sz="1200" b="1">
                <a:solidFill>
                  <a:schemeClr val="bg1"/>
                </a:solidFill>
              </a:rPr>
              <a:t>611101</a:t>
            </a:r>
          </a:p>
        </p:txBody>
      </p:sp>
      <p:sp>
        <p:nvSpPr>
          <p:cNvPr id="192624" name="Text Box 112"/>
          <p:cNvSpPr txBox="1">
            <a:spLocks noChangeArrowheads="1"/>
          </p:cNvSpPr>
          <p:nvPr/>
        </p:nvSpPr>
        <p:spPr bwMode="auto">
          <a:xfrm>
            <a:off x="6732588" y="1989138"/>
            <a:ext cx="2016125" cy="276225"/>
          </a:xfrm>
          <a:prstGeom prst="rect">
            <a:avLst/>
          </a:prstGeom>
          <a:solidFill>
            <a:srgbClr val="FF0000">
              <a:alpha val="89803"/>
            </a:srgbClr>
          </a:solidFill>
          <a:ln w="50800" algn="ctr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4. </a:t>
            </a:r>
            <a:r>
              <a:rPr kumimoji="0" lang="zh-TW" altLang="en-US" sz="1200" b="1">
                <a:solidFill>
                  <a:schemeClr val="bg1"/>
                </a:solidFill>
              </a:rPr>
              <a:t>來電顯示中國手機</a:t>
            </a:r>
            <a:r>
              <a:rPr kumimoji="0" lang="en-US" altLang="zh-TW" sz="1200" b="1">
                <a:solidFill>
                  <a:schemeClr val="bg1"/>
                </a:solidFill>
              </a:rPr>
              <a:t>730202</a:t>
            </a:r>
          </a:p>
        </p:txBody>
      </p:sp>
      <p:pic>
        <p:nvPicPr>
          <p:cNvPr id="43081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4292600"/>
            <a:ext cx="965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82" name="Text Box 33"/>
          <p:cNvSpPr txBox="1">
            <a:spLocks noChangeArrowheads="1"/>
          </p:cNvSpPr>
          <p:nvPr/>
        </p:nvSpPr>
        <p:spPr bwMode="auto">
          <a:xfrm>
            <a:off x="6443663" y="4292600"/>
            <a:ext cx="10080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sp>
        <p:nvSpPr>
          <p:cNvPr id="97" name="Rectangle 69"/>
          <p:cNvSpPr>
            <a:spLocks noChangeArrowheads="1"/>
          </p:cNvSpPr>
          <p:nvPr/>
        </p:nvSpPr>
        <p:spPr bwMode="auto">
          <a:xfrm>
            <a:off x="6875463" y="4508500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 dirty="0">
                <a:latin typeface="Arial" pitchFamily="34" charset="0"/>
                <a:ea typeface="新細明體" pitchFamily="18" charset="-120"/>
              </a:rPr>
              <a:t>E1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900113" y="4724400"/>
            <a:ext cx="1512887" cy="684213"/>
            <a:chOff x="666" y="2767"/>
            <a:chExt cx="737" cy="391"/>
          </a:xfrm>
        </p:grpSpPr>
        <p:pic>
          <p:nvPicPr>
            <p:cNvPr id="43095" name="Picture 192" descr="new cabine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96" name="Text Box 193"/>
            <p:cNvSpPr txBox="1">
              <a:spLocks noChangeArrowheads="1"/>
            </p:cNvSpPr>
            <p:nvPr/>
          </p:nvSpPr>
          <p:spPr bwMode="auto">
            <a:xfrm>
              <a:off x="827" y="2858"/>
              <a:ext cx="48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732588" y="4724400"/>
            <a:ext cx="1511300" cy="684213"/>
            <a:chOff x="666" y="2767"/>
            <a:chExt cx="737" cy="391"/>
          </a:xfrm>
        </p:grpSpPr>
        <p:pic>
          <p:nvPicPr>
            <p:cNvPr id="43093" name="Picture 192" descr="new cabine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94" name="Text Box 193"/>
            <p:cNvSpPr txBox="1">
              <a:spLocks noChangeArrowheads="1"/>
            </p:cNvSpPr>
            <p:nvPr/>
          </p:nvSpPr>
          <p:spPr bwMode="auto">
            <a:xfrm>
              <a:off x="827" y="2858"/>
              <a:ext cx="4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sp>
        <p:nvSpPr>
          <p:cNvPr id="99" name="Rectangle 51"/>
          <p:cNvSpPr>
            <a:spLocks noChangeArrowheads="1"/>
          </p:cNvSpPr>
          <p:nvPr/>
        </p:nvSpPr>
        <p:spPr bwMode="auto">
          <a:xfrm>
            <a:off x="6948488" y="6011863"/>
            <a:ext cx="1338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b="1" dirty="0">
                <a:solidFill>
                  <a:srgbClr val="000066"/>
                </a:solidFill>
                <a:ea typeface="新細明體" pitchFamily="18" charset="-120"/>
              </a:rPr>
              <a:t>臺灣總公司</a:t>
            </a:r>
            <a:endParaRPr kumimoji="0" lang="en-US" altLang="zh-TW" b="1" dirty="0">
              <a:solidFill>
                <a:srgbClr val="000066"/>
              </a:solidFill>
              <a:ea typeface="新細明體" pitchFamily="18" charset="-120"/>
            </a:endParaRPr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7235825" y="3357563"/>
            <a:ext cx="1223963" cy="792162"/>
            <a:chOff x="4241" y="2115"/>
            <a:chExt cx="1043" cy="544"/>
          </a:xfrm>
        </p:grpSpPr>
        <p:sp>
          <p:nvSpPr>
            <p:cNvPr id="43091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3802111 w 1250"/>
                <a:gd name="T1" fmla="*/ 448977 h 693"/>
                <a:gd name="T2" fmla="*/ 3802111 w 1250"/>
                <a:gd name="T3" fmla="*/ 448977 h 693"/>
                <a:gd name="T4" fmla="*/ 3802111 w 1250"/>
                <a:gd name="T5" fmla="*/ 448977 h 693"/>
                <a:gd name="T6" fmla="*/ 3802111 w 1250"/>
                <a:gd name="T7" fmla="*/ 448977 h 693"/>
                <a:gd name="T8" fmla="*/ 3802111 w 1250"/>
                <a:gd name="T9" fmla="*/ 448977 h 693"/>
                <a:gd name="T10" fmla="*/ 3802111 w 1250"/>
                <a:gd name="T11" fmla="*/ 448977 h 693"/>
                <a:gd name="T12" fmla="*/ 3802111 w 1250"/>
                <a:gd name="T13" fmla="*/ 448977 h 693"/>
                <a:gd name="T14" fmla="*/ 3802111 w 1250"/>
                <a:gd name="T15" fmla="*/ 448977 h 693"/>
                <a:gd name="T16" fmla="*/ 3802111 w 1250"/>
                <a:gd name="T17" fmla="*/ 448977 h 693"/>
                <a:gd name="T18" fmla="*/ 3802111 w 1250"/>
                <a:gd name="T19" fmla="*/ 448977 h 693"/>
                <a:gd name="T20" fmla="*/ 3802111 w 1250"/>
                <a:gd name="T21" fmla="*/ 448977 h 693"/>
                <a:gd name="T22" fmla="*/ 3802111 w 1250"/>
                <a:gd name="T23" fmla="*/ 448977 h 693"/>
                <a:gd name="T24" fmla="*/ 3802111 w 1250"/>
                <a:gd name="T25" fmla="*/ 448977 h 693"/>
                <a:gd name="T26" fmla="*/ 3802111 w 1250"/>
                <a:gd name="T27" fmla="*/ 448977 h 693"/>
                <a:gd name="T28" fmla="*/ 3802111 w 1250"/>
                <a:gd name="T29" fmla="*/ 448977 h 693"/>
                <a:gd name="T30" fmla="*/ 3802111 w 1250"/>
                <a:gd name="T31" fmla="*/ 448977 h 693"/>
                <a:gd name="T32" fmla="*/ 3802111 w 1250"/>
                <a:gd name="T33" fmla="*/ 448977 h 693"/>
                <a:gd name="T34" fmla="*/ 3802111 w 1250"/>
                <a:gd name="T35" fmla="*/ 448977 h 693"/>
                <a:gd name="T36" fmla="*/ 3802111 w 1250"/>
                <a:gd name="T37" fmla="*/ 448977 h 693"/>
                <a:gd name="T38" fmla="*/ 3802111 w 1250"/>
                <a:gd name="T39" fmla="*/ 448977 h 693"/>
                <a:gd name="T40" fmla="*/ 3802111 w 1250"/>
                <a:gd name="T41" fmla="*/ 448977 h 693"/>
                <a:gd name="T42" fmla="*/ 3802111 w 1250"/>
                <a:gd name="T43" fmla="*/ 448977 h 693"/>
                <a:gd name="T44" fmla="*/ 3802111 w 1250"/>
                <a:gd name="T45" fmla="*/ 448977 h 693"/>
                <a:gd name="T46" fmla="*/ 3802111 w 1250"/>
                <a:gd name="T47" fmla="*/ 448977 h 693"/>
                <a:gd name="T48" fmla="*/ 3802111 w 1250"/>
                <a:gd name="T49" fmla="*/ 448977 h 693"/>
                <a:gd name="T50" fmla="*/ 3802111 w 1250"/>
                <a:gd name="T51" fmla="*/ 448977 h 693"/>
                <a:gd name="T52" fmla="*/ 3802111 w 1250"/>
                <a:gd name="T53" fmla="*/ 448977 h 693"/>
                <a:gd name="T54" fmla="*/ 3802111 w 1250"/>
                <a:gd name="T55" fmla="*/ 448977 h 693"/>
                <a:gd name="T56" fmla="*/ 3802111 w 1250"/>
                <a:gd name="T57" fmla="*/ 448977 h 693"/>
                <a:gd name="T58" fmla="*/ 3802111 w 1250"/>
                <a:gd name="T59" fmla="*/ 448977 h 693"/>
                <a:gd name="T60" fmla="*/ 3802111 w 1250"/>
                <a:gd name="T61" fmla="*/ 448977 h 693"/>
                <a:gd name="T62" fmla="*/ 3802111 w 1250"/>
                <a:gd name="T63" fmla="*/ 448977 h 693"/>
                <a:gd name="T64" fmla="*/ 3802111 w 1250"/>
                <a:gd name="T65" fmla="*/ 448977 h 693"/>
                <a:gd name="T66" fmla="*/ 3802111 w 1250"/>
                <a:gd name="T67" fmla="*/ 448977 h 693"/>
                <a:gd name="T68" fmla="*/ 3802111 w 1250"/>
                <a:gd name="T69" fmla="*/ 448977 h 693"/>
                <a:gd name="T70" fmla="*/ 3802111 w 1250"/>
                <a:gd name="T71" fmla="*/ 448977 h 693"/>
                <a:gd name="T72" fmla="*/ 3802111 w 1250"/>
                <a:gd name="T73" fmla="*/ 448977 h 693"/>
                <a:gd name="T74" fmla="*/ 3802111 w 1250"/>
                <a:gd name="T75" fmla="*/ 448977 h 693"/>
                <a:gd name="T76" fmla="*/ 3802111 w 1250"/>
                <a:gd name="T77" fmla="*/ 448977 h 693"/>
                <a:gd name="T78" fmla="*/ 3802111 w 1250"/>
                <a:gd name="T79" fmla="*/ 0 h 693"/>
                <a:gd name="T80" fmla="*/ 3802111 w 1250"/>
                <a:gd name="T81" fmla="*/ 448977 h 693"/>
                <a:gd name="T82" fmla="*/ 3802111 w 1250"/>
                <a:gd name="T83" fmla="*/ 448977 h 693"/>
                <a:gd name="T84" fmla="*/ 3802111 w 1250"/>
                <a:gd name="T85" fmla="*/ 448977 h 693"/>
                <a:gd name="T86" fmla="*/ 3802111 w 1250"/>
                <a:gd name="T87" fmla="*/ 448977 h 693"/>
                <a:gd name="T88" fmla="*/ 3802111 w 1250"/>
                <a:gd name="T89" fmla="*/ 448977 h 693"/>
                <a:gd name="T90" fmla="*/ 3802111 w 1250"/>
                <a:gd name="T91" fmla="*/ 448977 h 693"/>
                <a:gd name="T92" fmla="*/ 3802111 w 1250"/>
                <a:gd name="T93" fmla="*/ 448977 h 693"/>
                <a:gd name="T94" fmla="*/ 3802111 w 1250"/>
                <a:gd name="T95" fmla="*/ 448977 h 693"/>
                <a:gd name="T96" fmla="*/ 3802111 w 1250"/>
                <a:gd name="T97" fmla="*/ 44897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92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PSTN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755650" y="3429000"/>
            <a:ext cx="1223963" cy="792163"/>
            <a:chOff x="4241" y="2115"/>
            <a:chExt cx="1043" cy="544"/>
          </a:xfrm>
        </p:grpSpPr>
        <p:sp>
          <p:nvSpPr>
            <p:cNvPr id="43089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3802111 w 1250"/>
                <a:gd name="T1" fmla="*/ 448977 h 693"/>
                <a:gd name="T2" fmla="*/ 3802111 w 1250"/>
                <a:gd name="T3" fmla="*/ 448977 h 693"/>
                <a:gd name="T4" fmla="*/ 3802111 w 1250"/>
                <a:gd name="T5" fmla="*/ 448977 h 693"/>
                <a:gd name="T6" fmla="*/ 3802111 w 1250"/>
                <a:gd name="T7" fmla="*/ 448977 h 693"/>
                <a:gd name="T8" fmla="*/ 3802111 w 1250"/>
                <a:gd name="T9" fmla="*/ 448977 h 693"/>
                <a:gd name="T10" fmla="*/ 3802111 w 1250"/>
                <a:gd name="T11" fmla="*/ 448977 h 693"/>
                <a:gd name="T12" fmla="*/ 3802111 w 1250"/>
                <a:gd name="T13" fmla="*/ 448977 h 693"/>
                <a:gd name="T14" fmla="*/ 3802111 w 1250"/>
                <a:gd name="T15" fmla="*/ 448977 h 693"/>
                <a:gd name="T16" fmla="*/ 3802111 w 1250"/>
                <a:gd name="T17" fmla="*/ 448977 h 693"/>
                <a:gd name="T18" fmla="*/ 3802111 w 1250"/>
                <a:gd name="T19" fmla="*/ 448977 h 693"/>
                <a:gd name="T20" fmla="*/ 3802111 w 1250"/>
                <a:gd name="T21" fmla="*/ 448977 h 693"/>
                <a:gd name="T22" fmla="*/ 3802111 w 1250"/>
                <a:gd name="T23" fmla="*/ 448977 h 693"/>
                <a:gd name="T24" fmla="*/ 3802111 w 1250"/>
                <a:gd name="T25" fmla="*/ 448977 h 693"/>
                <a:gd name="T26" fmla="*/ 3802111 w 1250"/>
                <a:gd name="T27" fmla="*/ 448977 h 693"/>
                <a:gd name="T28" fmla="*/ 3802111 w 1250"/>
                <a:gd name="T29" fmla="*/ 448977 h 693"/>
                <a:gd name="T30" fmla="*/ 3802111 w 1250"/>
                <a:gd name="T31" fmla="*/ 448977 h 693"/>
                <a:gd name="T32" fmla="*/ 3802111 w 1250"/>
                <a:gd name="T33" fmla="*/ 448977 h 693"/>
                <a:gd name="T34" fmla="*/ 3802111 w 1250"/>
                <a:gd name="T35" fmla="*/ 448977 h 693"/>
                <a:gd name="T36" fmla="*/ 3802111 w 1250"/>
                <a:gd name="T37" fmla="*/ 448977 h 693"/>
                <a:gd name="T38" fmla="*/ 3802111 w 1250"/>
                <a:gd name="T39" fmla="*/ 448977 h 693"/>
                <a:gd name="T40" fmla="*/ 3802111 w 1250"/>
                <a:gd name="T41" fmla="*/ 448977 h 693"/>
                <a:gd name="T42" fmla="*/ 3802111 w 1250"/>
                <a:gd name="T43" fmla="*/ 448977 h 693"/>
                <a:gd name="T44" fmla="*/ 3802111 w 1250"/>
                <a:gd name="T45" fmla="*/ 448977 h 693"/>
                <a:gd name="T46" fmla="*/ 3802111 w 1250"/>
                <a:gd name="T47" fmla="*/ 448977 h 693"/>
                <a:gd name="T48" fmla="*/ 3802111 w 1250"/>
                <a:gd name="T49" fmla="*/ 448977 h 693"/>
                <a:gd name="T50" fmla="*/ 3802111 w 1250"/>
                <a:gd name="T51" fmla="*/ 448977 h 693"/>
                <a:gd name="T52" fmla="*/ 3802111 w 1250"/>
                <a:gd name="T53" fmla="*/ 448977 h 693"/>
                <a:gd name="T54" fmla="*/ 3802111 w 1250"/>
                <a:gd name="T55" fmla="*/ 448977 h 693"/>
                <a:gd name="T56" fmla="*/ 3802111 w 1250"/>
                <a:gd name="T57" fmla="*/ 448977 h 693"/>
                <a:gd name="T58" fmla="*/ 3802111 w 1250"/>
                <a:gd name="T59" fmla="*/ 448977 h 693"/>
                <a:gd name="T60" fmla="*/ 3802111 w 1250"/>
                <a:gd name="T61" fmla="*/ 448977 h 693"/>
                <a:gd name="T62" fmla="*/ 3802111 w 1250"/>
                <a:gd name="T63" fmla="*/ 448977 h 693"/>
                <a:gd name="T64" fmla="*/ 3802111 w 1250"/>
                <a:gd name="T65" fmla="*/ 448977 h 693"/>
                <a:gd name="T66" fmla="*/ 3802111 w 1250"/>
                <a:gd name="T67" fmla="*/ 448977 h 693"/>
                <a:gd name="T68" fmla="*/ 3802111 w 1250"/>
                <a:gd name="T69" fmla="*/ 448977 h 693"/>
                <a:gd name="T70" fmla="*/ 3802111 w 1250"/>
                <a:gd name="T71" fmla="*/ 448977 h 693"/>
                <a:gd name="T72" fmla="*/ 3802111 w 1250"/>
                <a:gd name="T73" fmla="*/ 448977 h 693"/>
                <a:gd name="T74" fmla="*/ 3802111 w 1250"/>
                <a:gd name="T75" fmla="*/ 448977 h 693"/>
                <a:gd name="T76" fmla="*/ 3802111 w 1250"/>
                <a:gd name="T77" fmla="*/ 448977 h 693"/>
                <a:gd name="T78" fmla="*/ 3802111 w 1250"/>
                <a:gd name="T79" fmla="*/ 0 h 693"/>
                <a:gd name="T80" fmla="*/ 3802111 w 1250"/>
                <a:gd name="T81" fmla="*/ 448977 h 693"/>
                <a:gd name="T82" fmla="*/ 3802111 w 1250"/>
                <a:gd name="T83" fmla="*/ 448977 h 693"/>
                <a:gd name="T84" fmla="*/ 3802111 w 1250"/>
                <a:gd name="T85" fmla="*/ 448977 h 693"/>
                <a:gd name="T86" fmla="*/ 3802111 w 1250"/>
                <a:gd name="T87" fmla="*/ 448977 h 693"/>
                <a:gd name="T88" fmla="*/ 3802111 w 1250"/>
                <a:gd name="T89" fmla="*/ 448977 h 693"/>
                <a:gd name="T90" fmla="*/ 3802111 w 1250"/>
                <a:gd name="T91" fmla="*/ 448977 h 693"/>
                <a:gd name="T92" fmla="*/ 3802111 w 1250"/>
                <a:gd name="T93" fmla="*/ 448977 h 693"/>
                <a:gd name="T94" fmla="*/ 3802111 w 1250"/>
                <a:gd name="T95" fmla="*/ 448977 h 693"/>
                <a:gd name="T96" fmla="*/ 3802111 w 1250"/>
                <a:gd name="T97" fmla="*/ 44897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90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PSTN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2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2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2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2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74" grpId="0" animBg="1"/>
      <p:bldP spid="192613" grpId="0" animBg="1"/>
      <p:bldP spid="192580" grpId="0" animBg="1"/>
      <p:bldP spid="192621" grpId="0" animBg="1"/>
      <p:bldP spid="192622" grpId="0" animBg="1"/>
      <p:bldP spid="1926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22"/>
          <p:cNvSpPr>
            <a:spLocks noChangeArrowheads="1"/>
          </p:cNvSpPr>
          <p:nvPr/>
        </p:nvSpPr>
        <p:spPr bwMode="auto">
          <a:xfrm>
            <a:off x="3851275" y="3840163"/>
            <a:ext cx="2520950" cy="1244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r">
              <a:defRPr/>
            </a:pPr>
            <a:r>
              <a:rPr kumimoji="0" lang="zh-TW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機房</a:t>
            </a:r>
          </a:p>
        </p:txBody>
      </p:sp>
      <p:sp>
        <p:nvSpPr>
          <p:cNvPr id="40963" name="Line 187"/>
          <p:cNvSpPr>
            <a:spLocks noChangeShapeType="1"/>
          </p:cNvSpPr>
          <p:nvPr/>
        </p:nvSpPr>
        <p:spPr bwMode="auto">
          <a:xfrm>
            <a:off x="5076825" y="3767138"/>
            <a:ext cx="0" cy="217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40964" name="Rectangle 9"/>
          <p:cNvSpPr txBox="1">
            <a:spLocks noChangeArrowheads="1"/>
          </p:cNvSpPr>
          <p:nvPr/>
        </p:nvSpPr>
        <p:spPr bwMode="auto">
          <a:xfrm>
            <a:off x="395288" y="1125538"/>
            <a:ext cx="82089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eaLnBrk="0" hangingPunct="0">
              <a:spcBef>
                <a:spcPct val="30000"/>
              </a:spcBef>
              <a:buFont typeface="Wingdings" pitchFamily="2" charset="2"/>
              <a:buChar char=")"/>
              <a:defRPr/>
            </a:pPr>
            <a:r>
              <a:rPr lang="zh-TW" altLang="en-US">
                <a:latin typeface="+mn-lt"/>
                <a:ea typeface="標楷體" pitchFamily="65" charset="-120"/>
              </a:rPr>
              <a:t>手機</a:t>
            </a:r>
            <a:r>
              <a:rPr lang="en-US" altLang="zh-TW">
                <a:latin typeface="+mn-lt"/>
                <a:ea typeface="標楷體" pitchFamily="65" charset="-120"/>
              </a:rPr>
              <a:t>0</a:t>
            </a:r>
            <a:r>
              <a:rPr lang="zh-TW" altLang="en-US">
                <a:latin typeface="+mn-lt"/>
                <a:ea typeface="標楷體" pitchFamily="65" charset="-120"/>
              </a:rPr>
              <a:t>元漫遊</a:t>
            </a:r>
            <a:r>
              <a:rPr kumimoji="0" lang="zh-TW" altLang="en-US">
                <a:latin typeface="+mn-lt"/>
                <a:ea typeface="標楷體" pitchFamily="65" charset="-120"/>
              </a:rPr>
              <a:t>：手機可在出國上飛機前，自行設定轉接到</a:t>
            </a:r>
            <a:r>
              <a:rPr kumimoji="0" lang="en-US" altLang="zh-TW">
                <a:latin typeface="+mn-lt"/>
                <a:ea typeface="標楷體" pitchFamily="65" charset="-120"/>
              </a:rPr>
              <a:t>MOSA</a:t>
            </a:r>
            <a:r>
              <a:rPr kumimoji="0" lang="zh-TW" altLang="en-US">
                <a:latin typeface="+mn-lt"/>
                <a:ea typeface="標楷體" pitchFamily="65" charset="-120"/>
              </a:rPr>
              <a:t>對應的手機群內短號</a:t>
            </a:r>
          </a:p>
        </p:txBody>
      </p:sp>
      <p:sp>
        <p:nvSpPr>
          <p:cNvPr id="44037" name="投影片編號版面配置區 3"/>
          <p:cNvSpPr txBox="1">
            <a:spLocks noGrp="1"/>
          </p:cNvSpPr>
          <p:nvPr/>
        </p:nvSpPr>
        <p:spPr bwMode="auto">
          <a:xfrm>
            <a:off x="8561388" y="0"/>
            <a:ext cx="582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kumimoji="0" lang="en-US" altLang="zh-TW" sz="1400"/>
          </a:p>
        </p:txBody>
      </p:sp>
      <p:sp>
        <p:nvSpPr>
          <p:cNvPr id="44038" name="Rectangle 68"/>
          <p:cNvSpPr>
            <a:spLocks noGrp="1" noChangeArrowheads="1"/>
          </p:cNvSpPr>
          <p:nvPr>
            <p:ph type="title"/>
          </p:nvPr>
        </p:nvSpPr>
        <p:spPr>
          <a:xfrm>
            <a:off x="539750" y="69850"/>
            <a:ext cx="8147050" cy="673100"/>
          </a:xfrm>
        </p:spPr>
        <p:txBody>
          <a:bodyPr/>
          <a:lstStyle/>
          <a:p>
            <a:pPr eaLnBrk="1" hangingPunct="1"/>
            <a:r>
              <a:rPr lang="zh-TW" altLang="en-US" smtClean="0"/>
              <a:t>手機</a:t>
            </a:r>
            <a:r>
              <a:rPr lang="en-US" altLang="zh-TW" smtClean="0"/>
              <a:t>0</a:t>
            </a:r>
            <a:r>
              <a:rPr lang="zh-TW" altLang="en-US" smtClean="0"/>
              <a:t>元漫遊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40967" name="Freeform 198"/>
          <p:cNvSpPr>
            <a:spLocks/>
          </p:cNvSpPr>
          <p:nvPr/>
        </p:nvSpPr>
        <p:spPr bwMode="auto">
          <a:xfrm>
            <a:off x="4059238" y="2974975"/>
            <a:ext cx="2016125" cy="865188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rgbClr val="008000"/>
              </a:gs>
            </a:gsLst>
            <a:lin ang="2700000" scaled="1"/>
          </a:gra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54" name="Text Box 199"/>
          <p:cNvSpPr txBox="1">
            <a:spLocks noChangeArrowheads="1"/>
          </p:cNvSpPr>
          <p:nvPr/>
        </p:nvSpPr>
        <p:spPr bwMode="auto">
          <a:xfrm>
            <a:off x="4140200" y="3190875"/>
            <a:ext cx="18716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kumimoji="0"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電信業者</a:t>
            </a: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</a:p>
        </p:txBody>
      </p:sp>
      <p:graphicFrame>
        <p:nvGraphicFramePr>
          <p:cNvPr id="23618" name="Group 66"/>
          <p:cNvGraphicFramePr>
            <a:graphicFrameLocks noGrp="1"/>
          </p:cNvGraphicFramePr>
          <p:nvPr/>
        </p:nvGraphicFramePr>
        <p:xfrm>
          <a:off x="2843213" y="1968500"/>
          <a:ext cx="3527425" cy="786240"/>
        </p:xfrm>
        <a:graphic>
          <a:graphicData uri="http://schemas.openxmlformats.org/drawingml/2006/table">
            <a:tbl>
              <a:tblPr/>
              <a:tblGrid>
                <a:gridCol w="1511300"/>
                <a:gridCol w="2016125"/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出國前設定來話轉接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*142*&lt;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來話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轉接短號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&gt;&lt;send&gt;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回台後取消來話轉接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*142*2&lt;send&gt;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查詢來話轉接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*142*1&lt;send&gt;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1150938" y="3140075"/>
            <a:ext cx="647700" cy="576263"/>
            <a:chOff x="4299" y="2205"/>
            <a:chExt cx="616" cy="726"/>
          </a:xfrm>
        </p:grpSpPr>
        <p:pic>
          <p:nvPicPr>
            <p:cNvPr id="44071" name="Picture 113" descr="Administrator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9" y="2296"/>
              <a:ext cx="36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2" name="Picture 1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17" y="2205"/>
              <a:ext cx="169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3" name="Picture 115" descr="Corded-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" y="2568"/>
              <a:ext cx="34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4" name="Text Box 75"/>
          <p:cNvSpPr txBox="1">
            <a:spLocks noChangeArrowheads="1"/>
          </p:cNvSpPr>
          <p:nvPr/>
        </p:nvSpPr>
        <p:spPr bwMode="auto">
          <a:xfrm>
            <a:off x="6802438" y="3236913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200">
                <a:latin typeface="+mn-lt"/>
                <a:ea typeface="+mn-ea"/>
                <a:cs typeface="Arial" pitchFamily="34" charset="0"/>
              </a:rPr>
              <a:t>中國</a:t>
            </a:r>
          </a:p>
          <a:p>
            <a:pPr algn="ctr" eaLnBrk="0" hangingPunct="0">
              <a:defRPr/>
            </a:pPr>
            <a:r>
              <a:rPr kumimoji="0" lang="zh-CN" altLang="en-US" sz="1200">
                <a:latin typeface="+mn-lt"/>
                <a:ea typeface="+mn-ea"/>
                <a:cs typeface="Arial" pitchFamily="34" charset="0"/>
              </a:rPr>
              <a:t>集群手機</a:t>
            </a:r>
            <a:endParaRPr kumimoji="0" lang="zh-TW" altLang="en-US" sz="120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0985" name="Text Box 74"/>
          <p:cNvSpPr txBox="1">
            <a:spLocks noChangeArrowheads="1"/>
          </p:cNvSpPr>
          <p:nvPr/>
        </p:nvSpPr>
        <p:spPr bwMode="auto">
          <a:xfrm>
            <a:off x="5934075" y="3597275"/>
            <a:ext cx="1060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en-US" altLang="zh-TW" sz="1400" b="1">
                <a:solidFill>
                  <a:srgbClr val="0000FF"/>
                </a:solidFill>
                <a:latin typeface="+mn-lt"/>
                <a:ea typeface="+mn-ea"/>
                <a:cs typeface="Arial" pitchFamily="34" charset="0"/>
              </a:rPr>
              <a:t>Ext. 31388</a:t>
            </a:r>
            <a:endParaRPr kumimoji="0" lang="zh-TW" altLang="en-US" sz="1400" b="1">
              <a:solidFill>
                <a:srgbClr val="0000FF"/>
              </a:solidFill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3" name="Group 178"/>
          <p:cNvGrpSpPr>
            <a:grpSpLocks/>
          </p:cNvGrpSpPr>
          <p:nvPr/>
        </p:nvGrpSpPr>
        <p:grpSpPr bwMode="auto">
          <a:xfrm>
            <a:off x="6199188" y="3119438"/>
            <a:ext cx="600075" cy="558800"/>
            <a:chOff x="3560" y="1525"/>
            <a:chExt cx="378" cy="352"/>
          </a:xfrm>
        </p:grpSpPr>
        <p:pic>
          <p:nvPicPr>
            <p:cNvPr id="44069" name="Picture 117" descr="p0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0" y="1525"/>
              <a:ext cx="32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0" name="Picture 183" descr="iphon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4080" t="3963" r="23470" b="5791"/>
            <a:stretch>
              <a:fillRect/>
            </a:stretch>
          </p:blipFill>
          <p:spPr bwMode="auto">
            <a:xfrm>
              <a:off x="3833" y="1661"/>
              <a:ext cx="10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7" name="Text Box 75"/>
          <p:cNvSpPr txBox="1">
            <a:spLocks noChangeArrowheads="1"/>
          </p:cNvSpPr>
          <p:nvPr/>
        </p:nvSpPr>
        <p:spPr bwMode="auto">
          <a:xfrm>
            <a:off x="2625725" y="32639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200">
                <a:latin typeface="+mn-lt"/>
                <a:ea typeface="+mn-ea"/>
                <a:cs typeface="Arial" pitchFamily="34" charset="0"/>
              </a:rPr>
              <a:t>台灣</a:t>
            </a:r>
          </a:p>
          <a:p>
            <a:pPr algn="ctr" eaLnBrk="0" hangingPunct="0">
              <a:defRPr/>
            </a:pPr>
            <a:r>
              <a:rPr kumimoji="0" lang="zh-CN" altLang="en-US" sz="1200">
                <a:latin typeface="+mn-lt"/>
                <a:ea typeface="+mn-ea"/>
                <a:cs typeface="Arial" pitchFamily="34" charset="0"/>
              </a:rPr>
              <a:t>集群手機</a:t>
            </a:r>
            <a:endParaRPr kumimoji="0" lang="zh-TW" altLang="en-US" sz="1200"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4" name="Group 178"/>
          <p:cNvGrpSpPr>
            <a:grpSpLocks/>
          </p:cNvGrpSpPr>
          <p:nvPr/>
        </p:nvGrpSpPr>
        <p:grpSpPr bwMode="auto">
          <a:xfrm>
            <a:off x="3392488" y="3146425"/>
            <a:ext cx="600075" cy="558800"/>
            <a:chOff x="3560" y="1525"/>
            <a:chExt cx="378" cy="352"/>
          </a:xfrm>
        </p:grpSpPr>
        <p:pic>
          <p:nvPicPr>
            <p:cNvPr id="44067" name="Picture 117" descr="p0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0" y="1525"/>
              <a:ext cx="32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8" name="Picture 183" descr="iphon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4080" t="3963" r="23470" b="5791"/>
            <a:stretch>
              <a:fillRect/>
            </a:stretch>
          </p:blipFill>
          <p:spPr bwMode="auto">
            <a:xfrm>
              <a:off x="3833" y="1661"/>
              <a:ext cx="10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9" name="Text Box 75"/>
          <p:cNvSpPr txBox="1">
            <a:spLocks noChangeArrowheads="1"/>
          </p:cNvSpPr>
          <p:nvPr/>
        </p:nvSpPr>
        <p:spPr bwMode="auto">
          <a:xfrm>
            <a:off x="971550" y="3716338"/>
            <a:ext cx="793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200">
                <a:latin typeface="+mn-lt"/>
                <a:ea typeface="+mn-ea"/>
                <a:cs typeface="Arial" pitchFamily="34" charset="0"/>
              </a:rPr>
              <a:t>台灣客戶</a:t>
            </a:r>
          </a:p>
        </p:txBody>
      </p:sp>
      <p:sp>
        <p:nvSpPr>
          <p:cNvPr id="40990" name="Text Box 74"/>
          <p:cNvSpPr txBox="1">
            <a:spLocks noChangeArrowheads="1"/>
          </p:cNvSpPr>
          <p:nvPr/>
        </p:nvSpPr>
        <p:spPr bwMode="auto">
          <a:xfrm>
            <a:off x="3009900" y="3624263"/>
            <a:ext cx="1298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en-US" altLang="zh-TW" sz="1400" b="1">
                <a:solidFill>
                  <a:srgbClr val="0000FF"/>
                </a:solidFill>
                <a:latin typeface="+mn-lt"/>
                <a:ea typeface="+mn-ea"/>
                <a:cs typeface="Arial" pitchFamily="34" charset="0"/>
              </a:rPr>
              <a:t>Ext. 28887</a:t>
            </a:r>
          </a:p>
          <a:p>
            <a:pPr algn="ctr" eaLnBrk="0" hangingPunct="0">
              <a:defRPr/>
            </a:pPr>
            <a:r>
              <a:rPr kumimoji="0" lang="en-US" altLang="zh-TW" sz="1400" b="1">
                <a:solidFill>
                  <a:srgbClr val="0000FF"/>
                </a:solidFill>
                <a:latin typeface="+mn-lt"/>
                <a:ea typeface="+mn-ea"/>
                <a:cs typeface="Arial" pitchFamily="34" charset="0"/>
              </a:rPr>
              <a:t>0936-396-855</a:t>
            </a:r>
          </a:p>
        </p:txBody>
      </p:sp>
      <p:sp>
        <p:nvSpPr>
          <p:cNvPr id="40991" name="Line 5"/>
          <p:cNvSpPr>
            <a:spLocks noChangeShapeType="1"/>
          </p:cNvSpPr>
          <p:nvPr/>
        </p:nvSpPr>
        <p:spPr bwMode="auto">
          <a:xfrm flipH="1" flipV="1">
            <a:off x="5076825" y="4171950"/>
            <a:ext cx="0" cy="2889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40992" name="Text Box 17"/>
          <p:cNvSpPr txBox="1">
            <a:spLocks noChangeArrowheads="1"/>
          </p:cNvSpPr>
          <p:nvPr/>
        </p:nvSpPr>
        <p:spPr bwMode="auto">
          <a:xfrm>
            <a:off x="4478642" y="4719638"/>
            <a:ext cx="11455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en-US" altLang="zh-TW" sz="1200" b="1" dirty="0" smtClean="0">
                <a:solidFill>
                  <a:srgbClr val="0099FF"/>
                </a:solidFill>
                <a:latin typeface="+mn-lt"/>
                <a:ea typeface="+mn-ea"/>
              </a:rPr>
              <a:t>MOS</a:t>
            </a:r>
            <a:r>
              <a:rPr kumimoji="0" lang="en-US" altLang="zh-TW" sz="1200" b="1" dirty="0" smtClean="0">
                <a:solidFill>
                  <a:srgbClr val="FF9966"/>
                </a:solidFill>
                <a:latin typeface="+mn-lt"/>
                <a:ea typeface="+mn-ea"/>
              </a:rPr>
              <a:t>A</a:t>
            </a:r>
            <a:r>
              <a:rPr kumimoji="0" lang="zh-TW" altLang="en-US" sz="1200" b="1" dirty="0" smtClean="0">
                <a:latin typeface="+mn-lt"/>
                <a:ea typeface="+mn-ea"/>
              </a:rPr>
              <a:t> </a:t>
            </a:r>
            <a:r>
              <a:rPr kumimoji="0" lang="en-US" altLang="zh-TW" sz="1200" b="1" dirty="0" smtClean="0">
                <a:latin typeface="+mn-lt"/>
                <a:ea typeface="+mn-ea"/>
              </a:rPr>
              <a:t>IPPBX</a:t>
            </a:r>
            <a:endParaRPr kumimoji="0" lang="en-US" altLang="zh-TW" sz="1200" b="1" dirty="0">
              <a:latin typeface="+mn-lt"/>
              <a:ea typeface="+mn-ea"/>
            </a:endParaRPr>
          </a:p>
        </p:txBody>
      </p:sp>
      <p:pic>
        <p:nvPicPr>
          <p:cNvPr id="44065" name="Picture 50" descr="Fonemosa 42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0413" y="3984625"/>
            <a:ext cx="1008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6" name="Picture 92" descr="1000U-NEW"/>
          <p:cNvPicPr>
            <a:picLocks noChangeAspect="1" noChangeArrowheads="1"/>
          </p:cNvPicPr>
          <p:nvPr/>
        </p:nvPicPr>
        <p:blipFill>
          <a:blip r:embed="rId9" cstate="print">
            <a:lum bright="-18000"/>
          </a:blip>
          <a:srcRect/>
          <a:stretch>
            <a:fillRect/>
          </a:stretch>
        </p:blipFill>
        <p:spPr bwMode="auto">
          <a:xfrm>
            <a:off x="4552950" y="4354513"/>
            <a:ext cx="1006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122"/>
          <p:cNvSpPr>
            <a:spLocks noChangeArrowheads="1"/>
          </p:cNvSpPr>
          <p:nvPr/>
        </p:nvSpPr>
        <p:spPr bwMode="auto">
          <a:xfrm>
            <a:off x="3851275" y="3840163"/>
            <a:ext cx="2520950" cy="1244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r">
              <a:defRPr/>
            </a:pPr>
            <a:r>
              <a:rPr kumimoji="0" lang="zh-TW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機房</a:t>
            </a:r>
          </a:p>
        </p:txBody>
      </p:sp>
      <p:sp>
        <p:nvSpPr>
          <p:cNvPr id="41987" name="Line 187"/>
          <p:cNvSpPr>
            <a:spLocks noChangeShapeType="1"/>
          </p:cNvSpPr>
          <p:nvPr/>
        </p:nvSpPr>
        <p:spPr bwMode="auto">
          <a:xfrm>
            <a:off x="5076825" y="3767138"/>
            <a:ext cx="0" cy="217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41988" name="Freeform 198"/>
          <p:cNvSpPr>
            <a:spLocks/>
          </p:cNvSpPr>
          <p:nvPr/>
        </p:nvSpPr>
        <p:spPr bwMode="auto">
          <a:xfrm>
            <a:off x="4059238" y="2974975"/>
            <a:ext cx="2016125" cy="865188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rgbClr val="008000"/>
              </a:gs>
            </a:gsLst>
            <a:lin ang="2700000" scaled="1"/>
          </a:gra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41989" name="Rectangle 9"/>
          <p:cNvSpPr txBox="1">
            <a:spLocks noChangeArrowheads="1"/>
          </p:cNvSpPr>
          <p:nvPr/>
        </p:nvSpPr>
        <p:spPr bwMode="auto">
          <a:xfrm>
            <a:off x="395288" y="1125538"/>
            <a:ext cx="8208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eaLnBrk="0" hangingPunct="0">
              <a:spcBef>
                <a:spcPct val="30000"/>
              </a:spcBef>
              <a:buFont typeface="Wingdings" pitchFamily="2" charset="2"/>
              <a:buChar char=")"/>
              <a:defRPr/>
            </a:pPr>
            <a:r>
              <a:rPr kumimoji="0" lang="zh-TW" altLang="en-US">
                <a:latin typeface="+mn-lt"/>
                <a:ea typeface="標楷體" pitchFamily="65" charset="-120"/>
              </a:rPr>
              <a:t>免費轉接：手機可在出國上飛機前，自行設定轉接到</a:t>
            </a:r>
            <a:r>
              <a:rPr kumimoji="0" lang="en-US" altLang="zh-TW">
                <a:latin typeface="+mn-lt"/>
                <a:ea typeface="標楷體" pitchFamily="65" charset="-120"/>
              </a:rPr>
              <a:t>MOSA</a:t>
            </a:r>
            <a:r>
              <a:rPr kumimoji="0" lang="zh-TW" altLang="en-US">
                <a:latin typeface="+mn-lt"/>
                <a:ea typeface="標楷體" pitchFamily="65" charset="-120"/>
              </a:rPr>
              <a:t>對應的手機群內短號</a:t>
            </a:r>
            <a:r>
              <a:rPr kumimoji="0" lang="en-US" altLang="zh-TW">
                <a:latin typeface="+mn-lt"/>
                <a:ea typeface="標楷體" pitchFamily="65" charset="-120"/>
              </a:rPr>
              <a:t>31388</a:t>
            </a:r>
            <a:endParaRPr kumimoji="0" lang="zh-TW" altLang="en-US">
              <a:latin typeface="+mn-lt"/>
              <a:ea typeface="標楷體" pitchFamily="65" charset="-120"/>
            </a:endParaRPr>
          </a:p>
        </p:txBody>
      </p:sp>
      <p:sp>
        <p:nvSpPr>
          <p:cNvPr id="45062" name="Rectangle 68"/>
          <p:cNvSpPr>
            <a:spLocks noGrp="1" noChangeArrowheads="1"/>
          </p:cNvSpPr>
          <p:nvPr>
            <p:ph type="title"/>
          </p:nvPr>
        </p:nvSpPr>
        <p:spPr>
          <a:xfrm>
            <a:off x="539750" y="69850"/>
            <a:ext cx="8147050" cy="6731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手機</a:t>
            </a:r>
            <a:r>
              <a:rPr lang="en-US" altLang="zh-TW" dirty="0" smtClean="0"/>
              <a:t>0</a:t>
            </a:r>
            <a:r>
              <a:rPr lang="zh-TW" altLang="en-US" dirty="0" smtClean="0"/>
              <a:t>元漫遊</a:t>
            </a:r>
            <a:r>
              <a:rPr lang="en-US" altLang="zh-TW" dirty="0" smtClean="0"/>
              <a:t> </a:t>
            </a:r>
            <a:endParaRPr lang="zh-TW" altLang="en-US" dirty="0" smtClean="0"/>
          </a:p>
        </p:txBody>
      </p:sp>
      <p:sp>
        <p:nvSpPr>
          <p:cNvPr id="54" name="Text Box 199"/>
          <p:cNvSpPr txBox="1">
            <a:spLocks noChangeArrowheads="1"/>
          </p:cNvSpPr>
          <p:nvPr/>
        </p:nvSpPr>
        <p:spPr bwMode="auto">
          <a:xfrm>
            <a:off x="4130675" y="3190875"/>
            <a:ext cx="18716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kumimoji="0"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電信業者</a:t>
            </a: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</a:p>
        </p:txBody>
      </p:sp>
      <p:graphicFrame>
        <p:nvGraphicFramePr>
          <p:cNvPr id="23618" name="Group 66"/>
          <p:cNvGraphicFramePr>
            <a:graphicFrameLocks noGrp="1"/>
          </p:cNvGraphicFramePr>
          <p:nvPr/>
        </p:nvGraphicFramePr>
        <p:xfrm>
          <a:off x="2916238" y="1968500"/>
          <a:ext cx="3527425" cy="786240"/>
        </p:xfrm>
        <a:graphic>
          <a:graphicData uri="http://schemas.openxmlformats.org/drawingml/2006/table">
            <a:tbl>
              <a:tblPr/>
              <a:tblGrid>
                <a:gridCol w="1511300"/>
                <a:gridCol w="2016125"/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出國前設定來話轉接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*142*&lt;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31388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&gt;&lt;send&gt;</a:t>
                      </a: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回台後取消來話轉接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*142*2&lt;send&gt;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查詢來話轉接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*142*1&lt;send&gt;</a:t>
                      </a: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1044575" y="3190875"/>
            <a:ext cx="647700" cy="576263"/>
            <a:chOff x="4299" y="2205"/>
            <a:chExt cx="616" cy="726"/>
          </a:xfrm>
        </p:grpSpPr>
        <p:pic>
          <p:nvPicPr>
            <p:cNvPr id="45098" name="Picture 113" descr="Administrator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9" y="2296"/>
              <a:ext cx="36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9" name="Picture 1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17" y="2205"/>
              <a:ext cx="169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100" name="Picture 115" descr="Corded-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" y="2568"/>
              <a:ext cx="34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007" name="Text Box 75"/>
          <p:cNvSpPr txBox="1">
            <a:spLocks noChangeArrowheads="1"/>
          </p:cNvSpPr>
          <p:nvPr/>
        </p:nvSpPr>
        <p:spPr bwMode="auto">
          <a:xfrm>
            <a:off x="6802438" y="3236913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200" dirty="0">
                <a:latin typeface="+mn-lt"/>
                <a:ea typeface="+mn-ea"/>
                <a:cs typeface="Arial" pitchFamily="34" charset="0"/>
              </a:rPr>
              <a:t>中國</a:t>
            </a:r>
          </a:p>
          <a:p>
            <a:pPr algn="ctr" eaLnBrk="0" hangingPunct="0">
              <a:defRPr/>
            </a:pPr>
            <a:r>
              <a:rPr kumimoji="0" lang="zh-CN" altLang="en-US" sz="1200" dirty="0">
                <a:latin typeface="+mn-lt"/>
                <a:ea typeface="+mn-ea"/>
                <a:cs typeface="Arial" pitchFamily="34" charset="0"/>
              </a:rPr>
              <a:t>集群手機</a:t>
            </a:r>
            <a:endParaRPr kumimoji="0" lang="zh-TW" altLang="en-US" sz="1200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2008" name="Text Box 74"/>
          <p:cNvSpPr txBox="1">
            <a:spLocks noChangeArrowheads="1"/>
          </p:cNvSpPr>
          <p:nvPr/>
        </p:nvSpPr>
        <p:spPr bwMode="auto">
          <a:xfrm>
            <a:off x="5934075" y="3597275"/>
            <a:ext cx="1060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en-US" altLang="zh-TW" sz="1400" b="1">
                <a:solidFill>
                  <a:srgbClr val="0000FF"/>
                </a:solidFill>
                <a:latin typeface="+mn-lt"/>
                <a:ea typeface="+mn-ea"/>
                <a:cs typeface="Arial" pitchFamily="34" charset="0"/>
              </a:rPr>
              <a:t>Ext. 31388</a:t>
            </a:r>
            <a:endParaRPr kumimoji="0" lang="zh-TW" altLang="en-US" sz="1400" b="1">
              <a:solidFill>
                <a:srgbClr val="0000FF"/>
              </a:solidFill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5" name="Group 178"/>
          <p:cNvGrpSpPr>
            <a:grpSpLocks/>
          </p:cNvGrpSpPr>
          <p:nvPr/>
        </p:nvGrpSpPr>
        <p:grpSpPr bwMode="auto">
          <a:xfrm>
            <a:off x="6199188" y="3119438"/>
            <a:ext cx="600075" cy="558800"/>
            <a:chOff x="3560" y="1525"/>
            <a:chExt cx="378" cy="352"/>
          </a:xfrm>
        </p:grpSpPr>
        <p:pic>
          <p:nvPicPr>
            <p:cNvPr id="45096" name="Picture 117" descr="p0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0" y="1525"/>
              <a:ext cx="32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7" name="Picture 183" descr="iphon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4080" t="3963" r="23470" b="5791"/>
            <a:stretch>
              <a:fillRect/>
            </a:stretch>
          </p:blipFill>
          <p:spPr bwMode="auto">
            <a:xfrm>
              <a:off x="3833" y="1661"/>
              <a:ext cx="10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010" name="Text Box 75"/>
          <p:cNvSpPr txBox="1">
            <a:spLocks noChangeArrowheads="1"/>
          </p:cNvSpPr>
          <p:nvPr/>
        </p:nvSpPr>
        <p:spPr bwMode="auto">
          <a:xfrm>
            <a:off x="2778125" y="32639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200">
                <a:latin typeface="+mn-lt"/>
                <a:ea typeface="+mn-ea"/>
                <a:cs typeface="Arial" pitchFamily="34" charset="0"/>
              </a:rPr>
              <a:t>台灣</a:t>
            </a:r>
          </a:p>
          <a:p>
            <a:pPr algn="ctr" eaLnBrk="0" hangingPunct="0">
              <a:defRPr/>
            </a:pPr>
            <a:r>
              <a:rPr kumimoji="0" lang="zh-CN" altLang="en-US" sz="1200">
                <a:latin typeface="+mn-lt"/>
                <a:ea typeface="+mn-ea"/>
                <a:cs typeface="Arial" pitchFamily="34" charset="0"/>
              </a:rPr>
              <a:t>手機</a:t>
            </a:r>
            <a:endParaRPr kumimoji="0" lang="zh-TW" altLang="en-US" sz="120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2011" name="Text Box 74"/>
          <p:cNvSpPr txBox="1">
            <a:spLocks noChangeArrowheads="1"/>
          </p:cNvSpPr>
          <p:nvPr/>
        </p:nvSpPr>
        <p:spPr bwMode="auto">
          <a:xfrm>
            <a:off x="3009900" y="3624263"/>
            <a:ext cx="1298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en-US" altLang="zh-TW" sz="1400" b="1">
                <a:solidFill>
                  <a:srgbClr val="0000FF"/>
                </a:solidFill>
                <a:latin typeface="+mn-lt"/>
                <a:ea typeface="+mn-ea"/>
                <a:cs typeface="Arial" pitchFamily="34" charset="0"/>
              </a:rPr>
              <a:t>Ext. 28887</a:t>
            </a:r>
          </a:p>
          <a:p>
            <a:pPr algn="ctr" eaLnBrk="0" hangingPunct="0">
              <a:defRPr/>
            </a:pPr>
            <a:r>
              <a:rPr kumimoji="0" lang="en-US" altLang="zh-TW" sz="1400" b="1">
                <a:solidFill>
                  <a:srgbClr val="0000FF"/>
                </a:solidFill>
                <a:latin typeface="+mn-lt"/>
                <a:ea typeface="+mn-ea"/>
                <a:cs typeface="Arial" pitchFamily="34" charset="0"/>
              </a:rPr>
              <a:t>0936-396-855</a:t>
            </a: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3392488" y="3146425"/>
            <a:ext cx="600075" cy="558800"/>
            <a:chOff x="3560" y="1525"/>
            <a:chExt cx="378" cy="352"/>
          </a:xfrm>
        </p:grpSpPr>
        <p:pic>
          <p:nvPicPr>
            <p:cNvPr id="45094" name="Picture 117" descr="p0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0" y="1525"/>
              <a:ext cx="32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5" name="Picture 183" descr="iphon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4080" t="3963" r="23470" b="5791"/>
            <a:stretch>
              <a:fillRect/>
            </a:stretch>
          </p:blipFill>
          <p:spPr bwMode="auto">
            <a:xfrm>
              <a:off x="3833" y="1661"/>
              <a:ext cx="10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4828" name="Freeform 83"/>
          <p:cNvSpPr>
            <a:spLocks/>
          </p:cNvSpPr>
          <p:nvPr/>
        </p:nvSpPr>
        <p:spPr bwMode="auto">
          <a:xfrm>
            <a:off x="1547813" y="3206750"/>
            <a:ext cx="1830387" cy="273050"/>
          </a:xfrm>
          <a:custGeom>
            <a:avLst/>
            <a:gdLst>
              <a:gd name="T0" fmla="*/ 2147483647 w 1320"/>
              <a:gd name="T1" fmla="*/ 0 h 164"/>
              <a:gd name="T2" fmla="*/ 2147483647 w 1320"/>
              <a:gd name="T3" fmla="*/ 2147483647 h 164"/>
              <a:gd name="T4" fmla="*/ 2147483647 w 1320"/>
              <a:gd name="T5" fmla="*/ 2147483647 h 164"/>
              <a:gd name="T6" fmla="*/ 2147483647 w 1320"/>
              <a:gd name="T7" fmla="*/ 2147483647 h 164"/>
              <a:gd name="T8" fmla="*/ 2147483647 w 1320"/>
              <a:gd name="T9" fmla="*/ 2147483647 h 164"/>
              <a:gd name="T10" fmla="*/ 0 w 1320"/>
              <a:gd name="T11" fmla="*/ 2147483647 h 1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20"/>
              <a:gd name="T19" fmla="*/ 0 h 164"/>
              <a:gd name="T20" fmla="*/ 3072 w 1320"/>
              <a:gd name="T21" fmla="*/ 1007 h 1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20" h="164">
                <a:moveTo>
                  <a:pt x="1320" y="116"/>
                </a:moveTo>
                <a:cubicBezTo>
                  <a:pt x="1235" y="99"/>
                  <a:pt x="956" y="24"/>
                  <a:pt x="808" y="12"/>
                </a:cubicBezTo>
                <a:cubicBezTo>
                  <a:pt x="660" y="0"/>
                  <a:pt x="567" y="19"/>
                  <a:pt x="432" y="44"/>
                </a:cubicBezTo>
                <a:cubicBezTo>
                  <a:pt x="297" y="69"/>
                  <a:pt x="90" y="139"/>
                  <a:pt x="0" y="164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4829" name="Text Box 74"/>
          <p:cNvSpPr txBox="1">
            <a:spLocks noChangeArrowheads="1"/>
          </p:cNvSpPr>
          <p:nvPr/>
        </p:nvSpPr>
        <p:spPr bwMode="auto">
          <a:xfrm>
            <a:off x="395288" y="2687638"/>
            <a:ext cx="1916112" cy="3079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zh-TW" sz="14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2. </a:t>
            </a:r>
            <a:r>
              <a:rPr kumimoji="0" lang="zh-TW" altLang="en-US" sz="14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客戶撥</a:t>
            </a:r>
            <a:r>
              <a:rPr kumimoji="0" lang="en-US" altLang="zh-TW" sz="14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0936396855</a:t>
            </a:r>
            <a:endParaRPr kumimoji="0" lang="zh-TW" altLang="en-US" sz="1400" b="1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Text Box 74"/>
          <p:cNvSpPr txBox="1">
            <a:spLocks noChangeArrowheads="1"/>
          </p:cNvSpPr>
          <p:nvPr/>
        </p:nvSpPr>
        <p:spPr bwMode="auto">
          <a:xfrm>
            <a:off x="2627313" y="4127500"/>
            <a:ext cx="1609725" cy="3079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zh-TW" sz="14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1. Rex</a:t>
            </a:r>
            <a:r>
              <a:rPr kumimoji="0" lang="zh-TW" altLang="en-US" sz="14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手機設轉接</a:t>
            </a:r>
          </a:p>
        </p:txBody>
      </p:sp>
      <p:sp>
        <p:nvSpPr>
          <p:cNvPr id="42016" name="Text Box 75"/>
          <p:cNvSpPr txBox="1">
            <a:spLocks noChangeArrowheads="1"/>
          </p:cNvSpPr>
          <p:nvPr/>
        </p:nvSpPr>
        <p:spPr bwMode="auto">
          <a:xfrm>
            <a:off x="889000" y="3730625"/>
            <a:ext cx="793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200">
                <a:latin typeface="+mn-lt"/>
                <a:ea typeface="+mn-ea"/>
                <a:cs typeface="Arial" pitchFamily="34" charset="0"/>
              </a:rPr>
              <a:t>台灣客戶</a:t>
            </a:r>
          </a:p>
        </p:txBody>
      </p:sp>
      <p:sp>
        <p:nvSpPr>
          <p:cNvPr id="42017" name="Line 5"/>
          <p:cNvSpPr>
            <a:spLocks noChangeShapeType="1"/>
          </p:cNvSpPr>
          <p:nvPr/>
        </p:nvSpPr>
        <p:spPr bwMode="auto">
          <a:xfrm flipH="1" flipV="1">
            <a:off x="5076825" y="4171950"/>
            <a:ext cx="0" cy="2889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42018" name="Text Box 17"/>
          <p:cNvSpPr txBox="1">
            <a:spLocks noChangeArrowheads="1"/>
          </p:cNvSpPr>
          <p:nvPr/>
        </p:nvSpPr>
        <p:spPr bwMode="auto">
          <a:xfrm>
            <a:off x="4478642" y="4719638"/>
            <a:ext cx="11455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en-US" altLang="zh-TW" sz="1200" b="1" dirty="0" smtClean="0">
                <a:solidFill>
                  <a:srgbClr val="0099FF"/>
                </a:solidFill>
                <a:latin typeface="+mn-lt"/>
                <a:ea typeface="+mn-ea"/>
              </a:rPr>
              <a:t>MOS</a:t>
            </a:r>
            <a:r>
              <a:rPr kumimoji="0" lang="en-US" altLang="zh-TW" sz="1200" b="1" dirty="0" smtClean="0">
                <a:solidFill>
                  <a:srgbClr val="FF9966"/>
                </a:solidFill>
                <a:latin typeface="+mn-lt"/>
                <a:ea typeface="+mn-ea"/>
              </a:rPr>
              <a:t>A</a:t>
            </a:r>
            <a:r>
              <a:rPr kumimoji="0" lang="zh-TW" altLang="en-US" sz="1200" b="1" dirty="0" smtClean="0">
                <a:latin typeface="+mn-lt"/>
                <a:ea typeface="+mn-ea"/>
              </a:rPr>
              <a:t> </a:t>
            </a:r>
            <a:r>
              <a:rPr kumimoji="0" lang="en-US" altLang="zh-TW" sz="1200" b="1" dirty="0" smtClean="0">
                <a:latin typeface="+mn-lt"/>
                <a:ea typeface="+mn-ea"/>
              </a:rPr>
              <a:t>IPPBX</a:t>
            </a:r>
            <a:endParaRPr kumimoji="0" lang="en-US" altLang="zh-TW" sz="1200" b="1" dirty="0">
              <a:latin typeface="+mn-lt"/>
              <a:ea typeface="+mn-ea"/>
            </a:endParaRPr>
          </a:p>
        </p:txBody>
      </p:sp>
      <p:pic>
        <p:nvPicPr>
          <p:cNvPr id="45091" name="Picture 50" descr="Fonemosa 42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0413" y="3984625"/>
            <a:ext cx="1008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2" name="Picture 92" descr="1000U-NEW"/>
          <p:cNvPicPr>
            <a:picLocks noChangeAspect="1" noChangeArrowheads="1"/>
          </p:cNvPicPr>
          <p:nvPr/>
        </p:nvPicPr>
        <p:blipFill>
          <a:blip r:embed="rId9" cstate="print">
            <a:lum bright="-18000"/>
          </a:blip>
          <a:srcRect/>
          <a:stretch>
            <a:fillRect/>
          </a:stretch>
        </p:blipFill>
        <p:spPr bwMode="auto">
          <a:xfrm>
            <a:off x="4552950" y="4354513"/>
            <a:ext cx="1006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83"/>
          <p:cNvSpPr>
            <a:spLocks/>
          </p:cNvSpPr>
          <p:nvPr/>
        </p:nvSpPr>
        <p:spPr bwMode="auto">
          <a:xfrm>
            <a:off x="1403350" y="3008313"/>
            <a:ext cx="4895850" cy="1628775"/>
          </a:xfrm>
          <a:custGeom>
            <a:avLst/>
            <a:gdLst>
              <a:gd name="T0" fmla="*/ 2147483647 w 3216"/>
              <a:gd name="T1" fmla="*/ 0 h 1026"/>
              <a:gd name="T2" fmla="*/ 2147483647 w 3216"/>
              <a:gd name="T3" fmla="*/ 2147483647 h 1026"/>
              <a:gd name="T4" fmla="*/ 2147483647 w 3216"/>
              <a:gd name="T5" fmla="*/ 2147483647 h 1026"/>
              <a:gd name="T6" fmla="*/ 2147483647 w 3216"/>
              <a:gd name="T7" fmla="*/ 2147483647 h 1026"/>
              <a:gd name="T8" fmla="*/ 2147483647 w 3216"/>
              <a:gd name="T9" fmla="*/ 2147483647 h 1026"/>
              <a:gd name="T10" fmla="*/ 0 w 3216"/>
              <a:gd name="T11" fmla="*/ 2147483647 h 10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16"/>
              <a:gd name="T19" fmla="*/ 0 h 1026"/>
              <a:gd name="T20" fmla="*/ 3072 w 3216"/>
              <a:gd name="T21" fmla="*/ 1007 h 10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16" h="1026">
                <a:moveTo>
                  <a:pt x="3216" y="337"/>
                </a:moveTo>
                <a:cubicBezTo>
                  <a:pt x="3137" y="376"/>
                  <a:pt x="2873" y="460"/>
                  <a:pt x="2744" y="569"/>
                </a:cubicBezTo>
                <a:cubicBezTo>
                  <a:pt x="2615" y="678"/>
                  <a:pt x="2556" y="1026"/>
                  <a:pt x="2440" y="993"/>
                </a:cubicBezTo>
                <a:cubicBezTo>
                  <a:pt x="2324" y="960"/>
                  <a:pt x="2212" y="526"/>
                  <a:pt x="2048" y="369"/>
                </a:cubicBezTo>
                <a:cubicBezTo>
                  <a:pt x="1884" y="212"/>
                  <a:pt x="1675" y="98"/>
                  <a:pt x="1456" y="49"/>
                </a:cubicBezTo>
                <a:cubicBezTo>
                  <a:pt x="1237" y="0"/>
                  <a:pt x="979" y="36"/>
                  <a:pt x="736" y="73"/>
                </a:cubicBezTo>
                <a:cubicBezTo>
                  <a:pt x="493" y="110"/>
                  <a:pt x="153" y="231"/>
                  <a:pt x="0" y="273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29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550" y="1844675"/>
            <a:ext cx="5976938" cy="4392613"/>
            <a:chOff x="580" y="2015"/>
            <a:chExt cx="3444" cy="1914"/>
          </a:xfrm>
        </p:grpSpPr>
        <p:pic>
          <p:nvPicPr>
            <p:cNvPr id="461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0" y="2015"/>
              <a:ext cx="2495" cy="1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16280" b="6587"/>
            <a:stretch>
              <a:fillRect/>
            </a:stretch>
          </p:blipFill>
          <p:spPr bwMode="auto">
            <a:xfrm>
              <a:off x="3075" y="2523"/>
              <a:ext cx="949" cy="1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083" name="Picture 5" descr="122751738995nw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779963"/>
            <a:ext cx="15843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12711733938GJcY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420938"/>
            <a:ext cx="16875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8600" name="Line 8"/>
          <p:cNvSpPr>
            <a:spLocks noChangeShapeType="1"/>
          </p:cNvSpPr>
          <p:nvPr/>
        </p:nvSpPr>
        <p:spPr bwMode="auto">
          <a:xfrm>
            <a:off x="1979613" y="2636838"/>
            <a:ext cx="4608512" cy="10795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ea"/>
              <a:ea typeface="+mn-ea"/>
            </a:endParaRPr>
          </a:p>
        </p:txBody>
      </p:sp>
      <p:sp>
        <p:nvSpPr>
          <p:cNvPr id="878602" name="Line 10"/>
          <p:cNvSpPr>
            <a:spLocks noChangeShapeType="1"/>
          </p:cNvSpPr>
          <p:nvPr/>
        </p:nvSpPr>
        <p:spPr bwMode="auto">
          <a:xfrm>
            <a:off x="2051050" y="3573463"/>
            <a:ext cx="4465638" cy="1150937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ea"/>
              <a:ea typeface="+mn-ea"/>
            </a:endParaRPr>
          </a:p>
        </p:txBody>
      </p:sp>
      <p:sp>
        <p:nvSpPr>
          <p:cNvPr id="878603" name="Line 11"/>
          <p:cNvSpPr>
            <a:spLocks noChangeShapeType="1"/>
          </p:cNvSpPr>
          <p:nvPr/>
        </p:nvSpPr>
        <p:spPr bwMode="auto">
          <a:xfrm>
            <a:off x="971550" y="3843338"/>
            <a:ext cx="3175" cy="917575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78604" name="Oval 12"/>
          <p:cNvSpPr>
            <a:spLocks noChangeArrowheads="1"/>
          </p:cNvSpPr>
          <p:nvPr/>
        </p:nvSpPr>
        <p:spPr bwMode="auto">
          <a:xfrm>
            <a:off x="323850" y="908050"/>
            <a:ext cx="3527425" cy="9366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ea"/>
              <a:ea typeface="+mn-ea"/>
            </a:endParaRPr>
          </a:p>
        </p:txBody>
      </p:sp>
      <p:pic>
        <p:nvPicPr>
          <p:cNvPr id="4608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300" y="1125538"/>
            <a:ext cx="1200150" cy="439737"/>
          </a:xfrm>
          <a:prstGeom prst="rect">
            <a:avLst/>
          </a:prstGeom>
          <a:noFill/>
          <a:ln w="38100" cap="rnd">
            <a:noFill/>
            <a:prstDash val="sysDot"/>
            <a:miter lim="800000"/>
            <a:headEnd/>
            <a:tailEnd/>
          </a:ln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908175" y="1201738"/>
            <a:ext cx="358775" cy="360362"/>
            <a:chOff x="1429" y="757"/>
            <a:chExt cx="226" cy="227"/>
          </a:xfrm>
        </p:grpSpPr>
        <p:sp>
          <p:nvSpPr>
            <p:cNvPr id="18444" name="Line 14"/>
            <p:cNvSpPr>
              <a:spLocks noChangeShapeType="1"/>
            </p:cNvSpPr>
            <p:nvPr/>
          </p:nvSpPr>
          <p:spPr bwMode="auto">
            <a:xfrm>
              <a:off x="1429" y="863"/>
              <a:ext cx="22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ea"/>
                <a:ea typeface="+mn-ea"/>
              </a:endParaRPr>
            </a:p>
          </p:txBody>
        </p:sp>
        <p:sp>
          <p:nvSpPr>
            <p:cNvPr id="18445" name="Line 15"/>
            <p:cNvSpPr>
              <a:spLocks noChangeShapeType="1"/>
            </p:cNvSpPr>
            <p:nvPr/>
          </p:nvSpPr>
          <p:spPr bwMode="auto">
            <a:xfrm>
              <a:off x="1542" y="757"/>
              <a:ext cx="0" cy="22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ea"/>
                <a:ea typeface="+mn-ea"/>
              </a:endParaRPr>
            </a:p>
          </p:txBody>
        </p:sp>
      </p:grpSp>
      <p:sp>
        <p:nvSpPr>
          <p:cNvPr id="46091" name="Oval 16"/>
          <p:cNvSpPr>
            <a:spLocks noChangeArrowheads="1"/>
          </p:cNvSpPr>
          <p:nvPr/>
        </p:nvSpPr>
        <p:spPr bwMode="auto">
          <a:xfrm>
            <a:off x="468313" y="3357563"/>
            <a:ext cx="1258887" cy="469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</a:rPr>
              <a:t>用戶在中國</a:t>
            </a:r>
          </a:p>
        </p:txBody>
      </p:sp>
      <p:sp>
        <p:nvSpPr>
          <p:cNvPr id="878610" name="Oval 18"/>
          <p:cNvSpPr>
            <a:spLocks noChangeArrowheads="1"/>
          </p:cNvSpPr>
          <p:nvPr/>
        </p:nvSpPr>
        <p:spPr bwMode="auto">
          <a:xfrm>
            <a:off x="6300788" y="3213100"/>
            <a:ext cx="360362" cy="3603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600" b="1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878611" name="Oval 19"/>
          <p:cNvSpPr>
            <a:spLocks noChangeArrowheads="1"/>
          </p:cNvSpPr>
          <p:nvPr/>
        </p:nvSpPr>
        <p:spPr bwMode="auto">
          <a:xfrm>
            <a:off x="1979613" y="3141663"/>
            <a:ext cx="360362" cy="3603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2</a:t>
            </a:r>
          </a:p>
        </p:txBody>
      </p:sp>
      <p:sp>
        <p:nvSpPr>
          <p:cNvPr id="878612" name="Oval 20"/>
          <p:cNvSpPr>
            <a:spLocks noChangeArrowheads="1"/>
          </p:cNvSpPr>
          <p:nvPr/>
        </p:nvSpPr>
        <p:spPr bwMode="auto">
          <a:xfrm>
            <a:off x="549275" y="4292600"/>
            <a:ext cx="360363" cy="36036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600" b="1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878613" name="Oval 21"/>
          <p:cNvSpPr>
            <a:spLocks noChangeArrowheads="1"/>
          </p:cNvSpPr>
          <p:nvPr/>
        </p:nvSpPr>
        <p:spPr bwMode="auto">
          <a:xfrm>
            <a:off x="1490663" y="3933825"/>
            <a:ext cx="360362" cy="36036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600" b="1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878614" name="Line 22"/>
          <p:cNvSpPr>
            <a:spLocks noChangeShapeType="1"/>
          </p:cNvSpPr>
          <p:nvPr/>
        </p:nvSpPr>
        <p:spPr bwMode="auto">
          <a:xfrm>
            <a:off x="1331913" y="3843338"/>
            <a:ext cx="17462" cy="889000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78615" name="Line 23"/>
          <p:cNvSpPr>
            <a:spLocks noChangeShapeType="1"/>
          </p:cNvSpPr>
          <p:nvPr/>
        </p:nvSpPr>
        <p:spPr bwMode="auto">
          <a:xfrm flipV="1">
            <a:off x="1908175" y="5138738"/>
            <a:ext cx="4535488" cy="306387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78616" name="Oval 24"/>
          <p:cNvSpPr>
            <a:spLocks noChangeArrowheads="1"/>
          </p:cNvSpPr>
          <p:nvPr/>
        </p:nvSpPr>
        <p:spPr bwMode="auto">
          <a:xfrm>
            <a:off x="1908175" y="5013325"/>
            <a:ext cx="360363" cy="360363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600" b="1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878617" name="Rectangle 25"/>
          <p:cNvSpPr>
            <a:spLocks noChangeArrowheads="1"/>
          </p:cNvSpPr>
          <p:nvPr/>
        </p:nvSpPr>
        <p:spPr bwMode="auto">
          <a:xfrm rot="712191">
            <a:off x="2916238" y="2636838"/>
            <a:ext cx="2808287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>
                <a:solidFill>
                  <a:schemeClr val="bg1"/>
                </a:solidFill>
              </a:rPr>
              <a:t>1. </a:t>
            </a:r>
            <a:r>
              <a:rPr lang="zh-TW" altLang="en-US" sz="1600" b="1">
                <a:solidFill>
                  <a:schemeClr val="bg1"/>
                </a:solidFill>
              </a:rPr>
              <a:t>用戶接聽來自台灣的電話</a:t>
            </a:r>
          </a:p>
        </p:txBody>
      </p:sp>
      <p:sp>
        <p:nvSpPr>
          <p:cNvPr id="878618" name="Rectangle 26"/>
          <p:cNvSpPr>
            <a:spLocks noChangeArrowheads="1"/>
          </p:cNvSpPr>
          <p:nvPr/>
        </p:nvSpPr>
        <p:spPr bwMode="auto">
          <a:xfrm rot="885239">
            <a:off x="2698750" y="3690938"/>
            <a:ext cx="3225800" cy="3381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>
                <a:solidFill>
                  <a:schemeClr val="bg1"/>
                </a:solidFill>
              </a:rPr>
              <a:t>2. </a:t>
            </a:r>
            <a:r>
              <a:rPr lang="zh-TW" altLang="en-US" sz="1600" b="1">
                <a:solidFill>
                  <a:schemeClr val="bg1"/>
                </a:solidFill>
              </a:rPr>
              <a:t>用戶直撥台灣同事桌機或手機</a:t>
            </a:r>
          </a:p>
        </p:txBody>
      </p:sp>
      <p:sp>
        <p:nvSpPr>
          <p:cNvPr id="878619" name="Rectangle 27"/>
          <p:cNvSpPr>
            <a:spLocks noChangeArrowheads="1"/>
          </p:cNvSpPr>
          <p:nvPr/>
        </p:nvSpPr>
        <p:spPr bwMode="auto">
          <a:xfrm>
            <a:off x="250825" y="1989138"/>
            <a:ext cx="3168650" cy="3365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5000"/>
              </a:spcBef>
            </a:pPr>
            <a:r>
              <a:rPr lang="en-US" altLang="zh-TW" sz="1600" b="1">
                <a:solidFill>
                  <a:schemeClr val="bg1"/>
                </a:solidFill>
              </a:rPr>
              <a:t>3. </a:t>
            </a:r>
            <a:r>
              <a:rPr lang="zh-TW" altLang="en-US" sz="1600" b="1">
                <a:solidFill>
                  <a:schemeClr val="bg1"/>
                </a:solidFill>
              </a:rPr>
              <a:t>用戶接聽來自中國當地的電話</a:t>
            </a:r>
          </a:p>
        </p:txBody>
      </p:sp>
      <p:sp>
        <p:nvSpPr>
          <p:cNvPr id="46102" name="AutoShape 28"/>
          <p:cNvSpPr>
            <a:spLocks noChangeArrowheads="1"/>
          </p:cNvSpPr>
          <p:nvPr/>
        </p:nvSpPr>
        <p:spPr bwMode="auto">
          <a:xfrm>
            <a:off x="2341563" y="1138238"/>
            <a:ext cx="1168400" cy="419100"/>
          </a:xfrm>
          <a:prstGeom prst="flowChartProcess">
            <a:avLst/>
          </a:prstGeom>
          <a:solidFill>
            <a:schemeClr val="bg1"/>
          </a:solidFill>
          <a:ln w="3175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1400"/>
              <a:t>中國電信業者</a:t>
            </a:r>
          </a:p>
          <a:p>
            <a:pPr algn="ctr"/>
            <a:r>
              <a:rPr lang="zh-TW" altLang="en-US" sz="1400"/>
              <a:t>手機門號</a:t>
            </a:r>
          </a:p>
        </p:txBody>
      </p:sp>
      <p:sp>
        <p:nvSpPr>
          <p:cNvPr id="37911" name="Text Box 29"/>
          <p:cNvSpPr txBox="1">
            <a:spLocks noChangeArrowheads="1"/>
          </p:cNvSpPr>
          <p:nvPr/>
        </p:nvSpPr>
        <p:spPr bwMode="auto">
          <a:xfrm>
            <a:off x="468313" y="594995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zh-TW" altLang="en-US" b="1" dirty="0">
                <a:solidFill>
                  <a:srgbClr val="A50021"/>
                </a:solidFill>
                <a:latin typeface="+mn-lt"/>
                <a:ea typeface="標楷體" pitchFamily="65" charset="-120"/>
              </a:rPr>
              <a:t>中國客戶</a:t>
            </a:r>
          </a:p>
        </p:txBody>
      </p:sp>
      <p:sp>
        <p:nvSpPr>
          <p:cNvPr id="37912" name="Text Box 30"/>
          <p:cNvSpPr txBox="1">
            <a:spLocks noChangeArrowheads="1"/>
          </p:cNvSpPr>
          <p:nvPr/>
        </p:nvSpPr>
        <p:spPr bwMode="auto">
          <a:xfrm>
            <a:off x="7235825" y="2708275"/>
            <a:ext cx="101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zh-TW" altLang="en-US" b="1" dirty="0">
                <a:solidFill>
                  <a:srgbClr val="A50021"/>
                </a:solidFill>
                <a:latin typeface="+mn-lt"/>
                <a:ea typeface="標楷體" pitchFamily="65" charset="-120"/>
              </a:rPr>
              <a:t>台灣客戶</a:t>
            </a:r>
          </a:p>
        </p:txBody>
      </p:sp>
      <p:sp>
        <p:nvSpPr>
          <p:cNvPr id="878623" name="Rectangle 31"/>
          <p:cNvSpPr>
            <a:spLocks noChangeArrowheads="1"/>
          </p:cNvSpPr>
          <p:nvPr/>
        </p:nvSpPr>
        <p:spPr bwMode="auto">
          <a:xfrm>
            <a:off x="5651500" y="5954713"/>
            <a:ext cx="3348038" cy="3365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1600" b="1">
                <a:solidFill>
                  <a:schemeClr val="bg1"/>
                </a:solidFill>
              </a:rPr>
              <a:t>5. </a:t>
            </a:r>
            <a:r>
              <a:rPr lang="zh-TW" altLang="en-US" sz="1600" b="1">
                <a:solidFill>
                  <a:schemeClr val="bg1"/>
                </a:solidFill>
              </a:rPr>
              <a:t>用戶在台灣接聽來自中國的電話</a:t>
            </a:r>
          </a:p>
        </p:txBody>
      </p:sp>
      <p:pic>
        <p:nvPicPr>
          <p:cNvPr id="46106" name="Picture 32" descr="12725286278trVY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068638"/>
            <a:ext cx="18002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7" name="標題 32"/>
          <p:cNvSpPr>
            <a:spLocks noGrp="1"/>
          </p:cNvSpPr>
          <p:nvPr>
            <p:ph type="title"/>
          </p:nvPr>
        </p:nvSpPr>
        <p:spPr>
          <a:xfrm>
            <a:off x="539750" y="69850"/>
            <a:ext cx="8147050" cy="673100"/>
          </a:xfrm>
        </p:spPr>
        <p:txBody>
          <a:bodyPr/>
          <a:lstStyle/>
          <a:p>
            <a:r>
              <a:rPr lang="zh-TW" altLang="en-US" smtClean="0"/>
              <a:t>兩岸一碼通情境示意</a:t>
            </a: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1547813" y="4365625"/>
            <a:ext cx="2519362" cy="3365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5000"/>
              </a:spcBef>
            </a:pPr>
            <a:r>
              <a:rPr lang="en-US" altLang="zh-TW" sz="1600" b="1">
                <a:solidFill>
                  <a:schemeClr val="bg1"/>
                </a:solidFill>
              </a:rPr>
              <a:t>4. </a:t>
            </a:r>
            <a:r>
              <a:rPr lang="zh-TW" altLang="en-US" sz="1600" b="1">
                <a:solidFill>
                  <a:schemeClr val="bg1"/>
                </a:solidFill>
              </a:rPr>
              <a:t>用戶撥打中國當地電話</a:t>
            </a:r>
          </a:p>
        </p:txBody>
      </p:sp>
      <p:pic>
        <p:nvPicPr>
          <p:cNvPr id="46109" name="Picture 6" descr="12711733938GJcY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4356100"/>
            <a:ext cx="179863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10" name="Oval 17"/>
          <p:cNvSpPr>
            <a:spLocks noChangeArrowheads="1"/>
          </p:cNvSpPr>
          <p:nvPr/>
        </p:nvSpPr>
        <p:spPr bwMode="auto">
          <a:xfrm>
            <a:off x="7164388" y="5516563"/>
            <a:ext cx="1223962" cy="417512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</a:rPr>
              <a:t>用戶在台灣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7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7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7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7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7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7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7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7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7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7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7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7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603" grpId="0" animBg="1"/>
      <p:bldP spid="878610" grpId="0" animBg="1"/>
      <p:bldP spid="878611" grpId="0" animBg="1"/>
      <p:bldP spid="878612" grpId="0" animBg="1"/>
      <p:bldP spid="878613" grpId="0" animBg="1"/>
      <p:bldP spid="878614" grpId="0" animBg="1"/>
      <p:bldP spid="878615" grpId="0" animBg="1"/>
      <p:bldP spid="878616" grpId="0" animBg="1"/>
      <p:bldP spid="878617" grpId="0" animBg="1"/>
      <p:bldP spid="878618" grpId="0" animBg="1"/>
      <p:bldP spid="878619" grpId="0" animBg="1"/>
      <p:bldP spid="878623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84213" y="2636838"/>
            <a:ext cx="77771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MOS</a:t>
            </a:r>
            <a:r>
              <a:rPr lang="en-US" altLang="zh-TW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A </a:t>
            </a:r>
            <a:r>
              <a:rPr lang="en-US" altLang="zh-TW" sz="5400" b="1" dirty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IP-PBX</a:t>
            </a: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 Unicode MS" pitchFamily="34" charset="-120"/>
              </a:rPr>
              <a:t>一碼通成功案例</a:t>
            </a:r>
            <a:endParaRPr kumimoji="0" lang="en-US" altLang="zh-TW" sz="4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172"/>
          <p:cNvSpPr>
            <a:spLocks noChangeShapeType="1"/>
          </p:cNvSpPr>
          <p:nvPr/>
        </p:nvSpPr>
        <p:spPr bwMode="auto">
          <a:xfrm>
            <a:off x="7308850" y="2278063"/>
            <a:ext cx="5762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3" name="Line 172"/>
          <p:cNvSpPr>
            <a:spLocks noChangeShapeType="1"/>
          </p:cNvSpPr>
          <p:nvPr/>
        </p:nvSpPr>
        <p:spPr bwMode="auto">
          <a:xfrm>
            <a:off x="7380288" y="4005263"/>
            <a:ext cx="5762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Line 172"/>
          <p:cNvSpPr>
            <a:spLocks noChangeShapeType="1"/>
          </p:cNvSpPr>
          <p:nvPr/>
        </p:nvSpPr>
        <p:spPr bwMode="auto">
          <a:xfrm>
            <a:off x="6732588" y="5302250"/>
            <a:ext cx="5762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5" name="Line 172"/>
          <p:cNvSpPr>
            <a:spLocks noChangeShapeType="1"/>
          </p:cNvSpPr>
          <p:nvPr/>
        </p:nvSpPr>
        <p:spPr bwMode="auto">
          <a:xfrm>
            <a:off x="4716463" y="5302250"/>
            <a:ext cx="5762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Line 172"/>
          <p:cNvSpPr>
            <a:spLocks noChangeShapeType="1"/>
          </p:cNvSpPr>
          <p:nvPr/>
        </p:nvSpPr>
        <p:spPr bwMode="auto">
          <a:xfrm>
            <a:off x="2722563" y="5302250"/>
            <a:ext cx="5762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Line 172"/>
          <p:cNvSpPr>
            <a:spLocks noChangeShapeType="1"/>
          </p:cNvSpPr>
          <p:nvPr/>
        </p:nvSpPr>
        <p:spPr bwMode="auto">
          <a:xfrm>
            <a:off x="1403350" y="3717925"/>
            <a:ext cx="5762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8" name="Line 172"/>
          <p:cNvSpPr>
            <a:spLocks noChangeShapeType="1"/>
          </p:cNvSpPr>
          <p:nvPr/>
        </p:nvSpPr>
        <p:spPr bwMode="auto">
          <a:xfrm flipV="1">
            <a:off x="2124075" y="3429000"/>
            <a:ext cx="1079500" cy="288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9" name="Line 225"/>
          <p:cNvSpPr>
            <a:spLocks noChangeShapeType="1"/>
          </p:cNvSpPr>
          <p:nvPr/>
        </p:nvSpPr>
        <p:spPr bwMode="auto">
          <a:xfrm flipV="1">
            <a:off x="1474788" y="2709863"/>
            <a:ext cx="288925" cy="129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0" name="Line 190"/>
          <p:cNvSpPr>
            <a:spLocks noChangeShapeType="1"/>
          </p:cNvSpPr>
          <p:nvPr/>
        </p:nvSpPr>
        <p:spPr bwMode="auto">
          <a:xfrm>
            <a:off x="2195513" y="5013325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1" name="Line 192"/>
          <p:cNvSpPr>
            <a:spLocks noChangeShapeType="1"/>
          </p:cNvSpPr>
          <p:nvPr/>
        </p:nvSpPr>
        <p:spPr bwMode="auto">
          <a:xfrm>
            <a:off x="2268538" y="5013325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2" name="Line 60"/>
          <p:cNvSpPr>
            <a:spLocks noChangeShapeType="1"/>
          </p:cNvSpPr>
          <p:nvPr/>
        </p:nvSpPr>
        <p:spPr bwMode="auto">
          <a:xfrm flipV="1">
            <a:off x="3492500" y="3644900"/>
            <a:ext cx="647700" cy="15843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3" name="Line 132"/>
          <p:cNvSpPr>
            <a:spLocks noChangeShapeType="1"/>
          </p:cNvSpPr>
          <p:nvPr/>
        </p:nvSpPr>
        <p:spPr bwMode="auto">
          <a:xfrm flipH="1" flipV="1">
            <a:off x="4643438" y="3644900"/>
            <a:ext cx="576262" cy="15843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4" name="Line 159"/>
          <p:cNvSpPr>
            <a:spLocks noChangeShapeType="1"/>
          </p:cNvSpPr>
          <p:nvPr/>
        </p:nvSpPr>
        <p:spPr bwMode="auto">
          <a:xfrm>
            <a:off x="5435600" y="3717925"/>
            <a:ext cx="1008063" cy="1511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7466013" y="5302250"/>
            <a:ext cx="215900" cy="287338"/>
            <a:chOff x="4785" y="845"/>
            <a:chExt cx="136" cy="362"/>
          </a:xfrm>
        </p:grpSpPr>
        <p:sp>
          <p:nvSpPr>
            <p:cNvPr id="1215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6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7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1" name="Group 100"/>
          <p:cNvGrpSpPr>
            <a:grpSpLocks/>
          </p:cNvGrpSpPr>
          <p:nvPr/>
        </p:nvGrpSpPr>
        <p:grpSpPr bwMode="auto">
          <a:xfrm>
            <a:off x="7178675" y="5302250"/>
            <a:ext cx="215900" cy="287338"/>
            <a:chOff x="4785" y="845"/>
            <a:chExt cx="136" cy="362"/>
          </a:xfrm>
        </p:grpSpPr>
        <p:sp>
          <p:nvSpPr>
            <p:cNvPr id="1211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2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3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4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47" name="Line 99"/>
          <p:cNvSpPr>
            <a:spLocks noChangeShapeType="1"/>
          </p:cNvSpPr>
          <p:nvPr/>
        </p:nvSpPr>
        <p:spPr bwMode="auto">
          <a:xfrm>
            <a:off x="5867400" y="3357563"/>
            <a:ext cx="1225550" cy="7921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8" name="Line 196"/>
          <p:cNvSpPr>
            <a:spLocks noChangeShapeType="1"/>
          </p:cNvSpPr>
          <p:nvPr/>
        </p:nvSpPr>
        <p:spPr bwMode="auto">
          <a:xfrm flipV="1">
            <a:off x="5867400" y="2349500"/>
            <a:ext cx="1152525" cy="863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49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951288"/>
            <a:ext cx="10001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8"/>
          <p:cNvSpPr>
            <a:spLocks noChangeShapeType="1"/>
          </p:cNvSpPr>
          <p:nvPr/>
        </p:nvSpPr>
        <p:spPr bwMode="auto">
          <a:xfrm>
            <a:off x="3673475" y="6037263"/>
            <a:ext cx="188913" cy="2714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 flipH="1">
            <a:off x="3513138" y="6037263"/>
            <a:ext cx="317500" cy="203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052" name="Text Box 30"/>
          <p:cNvSpPr txBox="1">
            <a:spLocks noChangeArrowheads="1"/>
          </p:cNvSpPr>
          <p:nvPr/>
        </p:nvSpPr>
        <p:spPr bwMode="auto">
          <a:xfrm>
            <a:off x="611188" y="4022725"/>
            <a:ext cx="936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chemeClr val="tx2"/>
                </a:solidFill>
              </a:rPr>
              <a:t>PABX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7834313" y="4294188"/>
            <a:ext cx="1841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kumimoji="0" lang="zh-TW" altLang="zh-TW" sz="1400">
              <a:solidFill>
                <a:srgbClr val="FFFA1B"/>
              </a:solidFill>
              <a:latin typeface="+mn-lt"/>
              <a:ea typeface="+mn-ea"/>
            </a:endParaRPr>
          </a:p>
        </p:txBody>
      </p: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3179763" y="595788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kumimoji="0" lang="zh-TW" altLang="zh-TW" sz="1200">
              <a:solidFill>
                <a:srgbClr val="FFFA1B"/>
              </a:solidFill>
              <a:latin typeface="+mn-lt"/>
              <a:ea typeface="+mn-ea"/>
            </a:endParaRPr>
          </a:p>
        </p:txBody>
      </p:sp>
      <p:grpSp>
        <p:nvGrpSpPr>
          <p:cNvPr id="22" name="Group 68"/>
          <p:cNvGrpSpPr>
            <a:grpSpLocks/>
          </p:cNvGrpSpPr>
          <p:nvPr/>
        </p:nvGrpSpPr>
        <p:grpSpPr bwMode="auto">
          <a:xfrm>
            <a:off x="6951663" y="3933825"/>
            <a:ext cx="700087" cy="258763"/>
            <a:chOff x="4014" y="792"/>
            <a:chExt cx="708" cy="316"/>
          </a:xfrm>
        </p:grpSpPr>
        <p:pic>
          <p:nvPicPr>
            <p:cNvPr id="1209" name="Picture 6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50" name="Text Box 70"/>
            <p:cNvSpPr txBox="1">
              <a:spLocks noChangeArrowheads="1"/>
            </p:cNvSpPr>
            <p:nvPr/>
          </p:nvSpPr>
          <p:spPr bwMode="gray">
            <a:xfrm>
              <a:off x="4014" y="809"/>
              <a:ext cx="580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000">
                  <a:solidFill>
                    <a:srgbClr val="CC3300"/>
                  </a:solidFill>
                  <a:latin typeface="+mn-lt"/>
                  <a:ea typeface="+mn-ea"/>
                </a:rPr>
                <a:t>ATU-R</a:t>
              </a:r>
              <a:endParaRPr kumimoji="0" lang="en-US" altLang="zh-TW" sz="1000">
                <a:latin typeface="+mn-lt"/>
                <a:ea typeface="+mn-ea"/>
              </a:endParaRPr>
            </a:p>
          </p:txBody>
        </p:sp>
      </p:grpSp>
      <p:sp>
        <p:nvSpPr>
          <p:cNvPr id="10" name="Line 72"/>
          <p:cNvSpPr>
            <a:spLocks noChangeShapeType="1"/>
          </p:cNvSpPr>
          <p:nvPr/>
        </p:nvSpPr>
        <p:spPr bwMode="auto">
          <a:xfrm>
            <a:off x="8493125" y="4641850"/>
            <a:ext cx="153988" cy="23971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1" name="Line 73"/>
          <p:cNvSpPr>
            <a:spLocks noChangeShapeType="1"/>
          </p:cNvSpPr>
          <p:nvPr/>
        </p:nvSpPr>
        <p:spPr bwMode="auto">
          <a:xfrm flipH="1">
            <a:off x="8108950" y="4641850"/>
            <a:ext cx="260350" cy="1793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1058" name="Picture 75" descr="ITE-12s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4188" y="4808538"/>
            <a:ext cx="5032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9" name="Picture 76" descr="ITE-12s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0800" y="4808538"/>
            <a:ext cx="5032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82"/>
          <p:cNvSpPr>
            <a:spLocks noChangeShapeType="1"/>
          </p:cNvSpPr>
          <p:nvPr/>
        </p:nvSpPr>
        <p:spPr bwMode="auto">
          <a:xfrm flipH="1">
            <a:off x="319088" y="4187825"/>
            <a:ext cx="233362" cy="1746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3" name="Line 83"/>
          <p:cNvSpPr>
            <a:spLocks noChangeShapeType="1"/>
          </p:cNvSpPr>
          <p:nvPr/>
        </p:nvSpPr>
        <p:spPr bwMode="auto">
          <a:xfrm>
            <a:off x="1476375" y="4240213"/>
            <a:ext cx="139700" cy="2333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3108" name="Line 84"/>
          <p:cNvSpPr>
            <a:spLocks noChangeShapeType="1"/>
          </p:cNvSpPr>
          <p:nvPr/>
        </p:nvSpPr>
        <p:spPr bwMode="auto">
          <a:xfrm flipH="1">
            <a:off x="3617913" y="5827713"/>
            <a:ext cx="233362" cy="1746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063" name="Text Box 87"/>
          <p:cNvSpPr txBox="1">
            <a:spLocks noChangeArrowheads="1"/>
          </p:cNvSpPr>
          <p:nvPr/>
        </p:nvSpPr>
        <p:spPr bwMode="auto">
          <a:xfrm>
            <a:off x="6083300" y="3717925"/>
            <a:ext cx="574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1000" b="1">
                <a:solidFill>
                  <a:schemeClr val="tx2"/>
                </a:solidFill>
              </a:rPr>
              <a:t> ADSL</a:t>
            </a:r>
          </a:p>
        </p:txBody>
      </p:sp>
      <p:sp>
        <p:nvSpPr>
          <p:cNvPr id="1064" name="Rectangle 89"/>
          <p:cNvSpPr>
            <a:spLocks noChangeArrowheads="1"/>
          </p:cNvSpPr>
          <p:nvPr/>
        </p:nvSpPr>
        <p:spPr bwMode="auto">
          <a:xfrm>
            <a:off x="6804025" y="4652963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kumimoji="0" lang="zh-TW" altLang="en-US" sz="1400" b="1"/>
              <a:t>中國無錫</a:t>
            </a:r>
          </a:p>
        </p:txBody>
      </p:sp>
      <p:sp>
        <p:nvSpPr>
          <p:cNvPr id="1065" name="Rectangle 90"/>
          <p:cNvSpPr>
            <a:spLocks noChangeArrowheads="1"/>
          </p:cNvSpPr>
          <p:nvPr/>
        </p:nvSpPr>
        <p:spPr bwMode="auto">
          <a:xfrm>
            <a:off x="1547813" y="4221163"/>
            <a:ext cx="106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kumimoji="0" lang="zh-TW" altLang="en-US" sz="1400" b="1"/>
              <a:t>桃園總公司</a:t>
            </a:r>
          </a:p>
        </p:txBody>
      </p:sp>
      <p:grpSp>
        <p:nvGrpSpPr>
          <p:cNvPr id="23" name="Group 100"/>
          <p:cNvGrpSpPr>
            <a:grpSpLocks/>
          </p:cNvGrpSpPr>
          <p:nvPr/>
        </p:nvGrpSpPr>
        <p:grpSpPr bwMode="auto">
          <a:xfrm>
            <a:off x="7954963" y="3717925"/>
            <a:ext cx="215900" cy="647700"/>
            <a:chOff x="4785" y="845"/>
            <a:chExt cx="136" cy="362"/>
          </a:xfrm>
        </p:grpSpPr>
        <p:sp>
          <p:nvSpPr>
            <p:cNvPr id="1205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6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7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67" name="Line 105"/>
          <p:cNvSpPr>
            <a:spLocks noChangeShapeType="1"/>
          </p:cNvSpPr>
          <p:nvPr/>
        </p:nvSpPr>
        <p:spPr bwMode="auto">
          <a:xfrm>
            <a:off x="8243888" y="3717925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68" name="Line 106"/>
          <p:cNvSpPr>
            <a:spLocks noChangeShapeType="1"/>
          </p:cNvSpPr>
          <p:nvPr/>
        </p:nvSpPr>
        <p:spPr bwMode="auto">
          <a:xfrm>
            <a:off x="8315325" y="3717925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69" name="Line 107"/>
          <p:cNvSpPr>
            <a:spLocks noChangeShapeType="1"/>
          </p:cNvSpPr>
          <p:nvPr/>
        </p:nvSpPr>
        <p:spPr bwMode="auto">
          <a:xfrm>
            <a:off x="8388350" y="3717925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70" name="Line 108"/>
          <p:cNvSpPr>
            <a:spLocks noChangeShapeType="1"/>
          </p:cNvSpPr>
          <p:nvPr/>
        </p:nvSpPr>
        <p:spPr bwMode="auto">
          <a:xfrm>
            <a:off x="8459788" y="3717925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71" name="Picture 111" descr="ITE-12sd_l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454525"/>
            <a:ext cx="5191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Picture 112" descr="ITE-12sd_l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5" y="4454525"/>
            <a:ext cx="51911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113"/>
          <p:cNvGrpSpPr>
            <a:grpSpLocks/>
          </p:cNvGrpSpPr>
          <p:nvPr/>
        </p:nvGrpSpPr>
        <p:grpSpPr bwMode="auto">
          <a:xfrm>
            <a:off x="827088" y="3267075"/>
            <a:ext cx="215900" cy="684213"/>
            <a:chOff x="4785" y="845"/>
            <a:chExt cx="136" cy="362"/>
          </a:xfrm>
        </p:grpSpPr>
        <p:sp>
          <p:nvSpPr>
            <p:cNvPr id="3236" name="Line 114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4" name="Line 115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3238" name="Line 116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5" name="Line 117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25" name="Group 118"/>
          <p:cNvGrpSpPr>
            <a:grpSpLocks/>
          </p:cNvGrpSpPr>
          <p:nvPr/>
        </p:nvGrpSpPr>
        <p:grpSpPr bwMode="auto">
          <a:xfrm>
            <a:off x="1114425" y="3267075"/>
            <a:ext cx="215900" cy="684213"/>
            <a:chOff x="4785" y="845"/>
            <a:chExt cx="136" cy="362"/>
          </a:xfrm>
        </p:grpSpPr>
        <p:sp>
          <p:nvSpPr>
            <p:cNvPr id="16" name="Line 119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7" name="Line 120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8" name="Line 121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9" name="Line 122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</p:grpSp>
      <p:sp>
        <p:nvSpPr>
          <p:cNvPr id="3134" name="Line 129"/>
          <p:cNvSpPr>
            <a:spLocks noChangeShapeType="1"/>
          </p:cNvSpPr>
          <p:nvPr/>
        </p:nvSpPr>
        <p:spPr bwMode="auto">
          <a:xfrm>
            <a:off x="6240463" y="6327775"/>
            <a:ext cx="188912" cy="27146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3135" name="Line 130"/>
          <p:cNvSpPr>
            <a:spLocks noChangeShapeType="1"/>
          </p:cNvSpPr>
          <p:nvPr/>
        </p:nvSpPr>
        <p:spPr bwMode="auto">
          <a:xfrm flipH="1">
            <a:off x="5856288" y="5964238"/>
            <a:ext cx="317500" cy="203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3138" name="Rectangle 133"/>
          <p:cNvSpPr>
            <a:spLocks noChangeArrowheads="1"/>
          </p:cNvSpPr>
          <p:nvPr/>
        </p:nvSpPr>
        <p:spPr bwMode="auto">
          <a:xfrm>
            <a:off x="5522913" y="58848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kumimoji="0" lang="zh-TW" altLang="zh-TW" sz="1200">
              <a:solidFill>
                <a:srgbClr val="FFFA1B"/>
              </a:solidFill>
              <a:latin typeface="+mn-lt"/>
              <a:ea typeface="+mn-ea"/>
            </a:endParaRPr>
          </a:p>
        </p:txBody>
      </p:sp>
      <p:sp>
        <p:nvSpPr>
          <p:cNvPr id="3139" name="Line 134"/>
          <p:cNvSpPr>
            <a:spLocks noChangeShapeType="1"/>
          </p:cNvSpPr>
          <p:nvPr/>
        </p:nvSpPr>
        <p:spPr bwMode="auto">
          <a:xfrm flipH="1">
            <a:off x="3981450" y="5681663"/>
            <a:ext cx="233363" cy="1746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3140" name="Line 135"/>
          <p:cNvSpPr>
            <a:spLocks noChangeShapeType="1"/>
          </p:cNvSpPr>
          <p:nvPr/>
        </p:nvSpPr>
        <p:spPr bwMode="auto">
          <a:xfrm>
            <a:off x="5138738" y="5734050"/>
            <a:ext cx="139700" cy="23336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3141" name="Line 136"/>
          <p:cNvSpPr>
            <a:spLocks noChangeShapeType="1"/>
          </p:cNvSpPr>
          <p:nvPr/>
        </p:nvSpPr>
        <p:spPr bwMode="auto">
          <a:xfrm flipH="1">
            <a:off x="5961063" y="5754688"/>
            <a:ext cx="233362" cy="1746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081" name="Rectangle 137"/>
          <p:cNvSpPr>
            <a:spLocks noChangeArrowheads="1"/>
          </p:cNvSpPr>
          <p:nvPr/>
        </p:nvSpPr>
        <p:spPr bwMode="auto">
          <a:xfrm>
            <a:off x="4994275" y="5876925"/>
            <a:ext cx="106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kumimoji="0" lang="zh-TW" altLang="en-US" sz="1400" b="1"/>
              <a:t>南崁分公司</a:t>
            </a:r>
          </a:p>
        </p:txBody>
      </p:sp>
      <p:pic>
        <p:nvPicPr>
          <p:cNvPr id="1082" name="Picture 139" descr="ITE-12sd_l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9450" y="6021388"/>
            <a:ext cx="51911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" name="Picture 140" descr="ITE-12sd_l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7650" y="6021388"/>
            <a:ext cx="51911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8" name="Line 143"/>
          <p:cNvSpPr>
            <a:spLocks noChangeShapeType="1"/>
          </p:cNvSpPr>
          <p:nvPr/>
        </p:nvSpPr>
        <p:spPr bwMode="auto">
          <a:xfrm flipV="1">
            <a:off x="8058150" y="6511925"/>
            <a:ext cx="762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grpSp>
        <p:nvGrpSpPr>
          <p:cNvPr id="28" name="Group 149"/>
          <p:cNvGrpSpPr>
            <a:grpSpLocks/>
          </p:cNvGrpSpPr>
          <p:nvPr/>
        </p:nvGrpSpPr>
        <p:grpSpPr bwMode="auto">
          <a:xfrm>
            <a:off x="6227763" y="5157788"/>
            <a:ext cx="700087" cy="258762"/>
            <a:chOff x="4014" y="792"/>
            <a:chExt cx="708" cy="316"/>
          </a:xfrm>
        </p:grpSpPr>
        <p:pic>
          <p:nvPicPr>
            <p:cNvPr id="1195" name="Picture 1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51"/>
            <p:cNvSpPr txBox="1">
              <a:spLocks noChangeArrowheads="1"/>
            </p:cNvSpPr>
            <p:nvPr/>
          </p:nvSpPr>
          <p:spPr bwMode="gray">
            <a:xfrm>
              <a:off x="4014" y="809"/>
              <a:ext cx="580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000">
                  <a:solidFill>
                    <a:srgbClr val="CC3300"/>
                  </a:solidFill>
                  <a:latin typeface="+mn-lt"/>
                  <a:ea typeface="+mn-ea"/>
                </a:rPr>
                <a:t>ATU-R</a:t>
              </a:r>
              <a:endParaRPr kumimoji="0" lang="en-US" altLang="zh-TW" sz="1000">
                <a:latin typeface="+mn-lt"/>
                <a:ea typeface="+mn-ea"/>
              </a:endParaRPr>
            </a:p>
          </p:txBody>
        </p:sp>
      </p:grpSp>
      <p:pic>
        <p:nvPicPr>
          <p:cNvPr id="1086" name="Picture 15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5521325"/>
            <a:ext cx="10080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4" name="Line 153"/>
          <p:cNvSpPr>
            <a:spLocks noChangeShapeType="1"/>
          </p:cNvSpPr>
          <p:nvPr/>
        </p:nvSpPr>
        <p:spPr bwMode="auto">
          <a:xfrm>
            <a:off x="7769225" y="5929313"/>
            <a:ext cx="153988" cy="23971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3155" name="Line 154"/>
          <p:cNvSpPr>
            <a:spLocks noChangeShapeType="1"/>
          </p:cNvSpPr>
          <p:nvPr/>
        </p:nvSpPr>
        <p:spPr bwMode="auto">
          <a:xfrm flipH="1">
            <a:off x="7385050" y="5857875"/>
            <a:ext cx="260350" cy="1793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089" name="Text Box 155"/>
          <p:cNvSpPr txBox="1">
            <a:spLocks noChangeArrowheads="1"/>
          </p:cNvSpPr>
          <p:nvPr/>
        </p:nvSpPr>
        <p:spPr bwMode="auto">
          <a:xfrm>
            <a:off x="6962775" y="5602288"/>
            <a:ext cx="941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chemeClr val="tx2"/>
                </a:solidFill>
              </a:rPr>
              <a:t>PABX</a:t>
            </a:r>
          </a:p>
        </p:txBody>
      </p:sp>
      <p:pic>
        <p:nvPicPr>
          <p:cNvPr id="1090" name="Picture 156" descr="ITE-12s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6021388"/>
            <a:ext cx="5032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1" name="Picture 157" descr="ITE-12s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6900" y="6021388"/>
            <a:ext cx="5032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2" name="Rectangle 158"/>
          <p:cNvSpPr>
            <a:spLocks noChangeArrowheads="1"/>
          </p:cNvSpPr>
          <p:nvPr/>
        </p:nvSpPr>
        <p:spPr bwMode="auto">
          <a:xfrm>
            <a:off x="7883525" y="5876925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kumimoji="0" lang="zh-TW" altLang="en-US" sz="1400" b="1"/>
              <a:t>桃園鼎群</a:t>
            </a:r>
          </a:p>
        </p:txBody>
      </p:sp>
      <p:sp>
        <p:nvSpPr>
          <p:cNvPr id="1093" name="Text Box 160"/>
          <p:cNvSpPr txBox="1">
            <a:spLocks noChangeArrowheads="1"/>
          </p:cNvSpPr>
          <p:nvPr/>
        </p:nvSpPr>
        <p:spPr bwMode="auto">
          <a:xfrm>
            <a:off x="5435600" y="4337050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000" b="1">
                <a:solidFill>
                  <a:schemeClr val="tx2"/>
                </a:solidFill>
              </a:rPr>
              <a:t>VPN</a:t>
            </a:r>
          </a:p>
        </p:txBody>
      </p:sp>
      <p:sp>
        <p:nvSpPr>
          <p:cNvPr id="1094" name="Text Box 161"/>
          <p:cNvSpPr txBox="1">
            <a:spLocks noChangeArrowheads="1"/>
          </p:cNvSpPr>
          <p:nvPr/>
        </p:nvSpPr>
        <p:spPr bwMode="auto">
          <a:xfrm>
            <a:off x="4283075" y="4337050"/>
            <a:ext cx="72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000" b="1">
                <a:solidFill>
                  <a:schemeClr val="tx2"/>
                </a:solidFill>
              </a:rPr>
              <a:t> VPN</a:t>
            </a:r>
          </a:p>
        </p:txBody>
      </p:sp>
      <p:sp>
        <p:nvSpPr>
          <p:cNvPr id="1095" name="Text Box 162"/>
          <p:cNvSpPr txBox="1">
            <a:spLocks noChangeArrowheads="1"/>
          </p:cNvSpPr>
          <p:nvPr/>
        </p:nvSpPr>
        <p:spPr bwMode="auto">
          <a:xfrm>
            <a:off x="2195513" y="3357563"/>
            <a:ext cx="719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000" b="1">
                <a:solidFill>
                  <a:schemeClr val="tx2"/>
                </a:solidFill>
              </a:rPr>
              <a:t> ADSL</a:t>
            </a:r>
          </a:p>
        </p:txBody>
      </p:sp>
      <p:grpSp>
        <p:nvGrpSpPr>
          <p:cNvPr id="29" name="Group 163"/>
          <p:cNvGrpSpPr>
            <a:grpSpLocks/>
          </p:cNvGrpSpPr>
          <p:nvPr/>
        </p:nvGrpSpPr>
        <p:grpSpPr bwMode="auto">
          <a:xfrm>
            <a:off x="2938463" y="5157788"/>
            <a:ext cx="700087" cy="258762"/>
            <a:chOff x="4014" y="792"/>
            <a:chExt cx="708" cy="316"/>
          </a:xfrm>
        </p:grpSpPr>
        <p:pic>
          <p:nvPicPr>
            <p:cNvPr id="1193" name="Picture 16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165"/>
            <p:cNvSpPr txBox="1">
              <a:spLocks noChangeArrowheads="1"/>
            </p:cNvSpPr>
            <p:nvPr/>
          </p:nvSpPr>
          <p:spPr bwMode="gray">
            <a:xfrm>
              <a:off x="4014" y="809"/>
              <a:ext cx="580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000">
                  <a:solidFill>
                    <a:srgbClr val="CC3300"/>
                  </a:solidFill>
                  <a:latin typeface="+mn-lt"/>
                  <a:ea typeface="+mn-ea"/>
                </a:rPr>
                <a:t>ATU-R</a:t>
              </a:r>
              <a:endParaRPr kumimoji="0" lang="en-US" altLang="zh-TW" sz="1000">
                <a:latin typeface="+mn-lt"/>
                <a:ea typeface="+mn-ea"/>
              </a:endParaRPr>
            </a:p>
          </p:txBody>
        </p:sp>
      </p:grpSp>
      <p:grpSp>
        <p:nvGrpSpPr>
          <p:cNvPr id="31" name="Group 166"/>
          <p:cNvGrpSpPr>
            <a:grpSpLocks/>
          </p:cNvGrpSpPr>
          <p:nvPr/>
        </p:nvGrpSpPr>
        <p:grpSpPr bwMode="auto">
          <a:xfrm>
            <a:off x="5003800" y="5157788"/>
            <a:ext cx="700088" cy="258762"/>
            <a:chOff x="4014" y="792"/>
            <a:chExt cx="708" cy="316"/>
          </a:xfrm>
        </p:grpSpPr>
        <p:pic>
          <p:nvPicPr>
            <p:cNvPr id="1191" name="Picture 1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168"/>
            <p:cNvSpPr txBox="1">
              <a:spLocks noChangeArrowheads="1"/>
            </p:cNvSpPr>
            <p:nvPr/>
          </p:nvSpPr>
          <p:spPr bwMode="gray">
            <a:xfrm>
              <a:off x="4014" y="809"/>
              <a:ext cx="580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000">
                  <a:solidFill>
                    <a:srgbClr val="CC3300"/>
                  </a:solidFill>
                  <a:latin typeface="+mn-lt"/>
                  <a:ea typeface="+mn-ea"/>
                </a:rPr>
                <a:t>ATU-R</a:t>
              </a:r>
              <a:endParaRPr kumimoji="0" lang="en-US" altLang="zh-TW" sz="1000">
                <a:latin typeface="+mn-lt"/>
                <a:ea typeface="+mn-ea"/>
              </a:endParaRPr>
            </a:p>
          </p:txBody>
        </p:sp>
      </p:grpSp>
      <p:sp>
        <p:nvSpPr>
          <p:cNvPr id="1098" name="Text Box 169"/>
          <p:cNvSpPr txBox="1">
            <a:spLocks noChangeArrowheads="1"/>
          </p:cNvSpPr>
          <p:nvPr/>
        </p:nvSpPr>
        <p:spPr bwMode="auto">
          <a:xfrm>
            <a:off x="-962025" y="26082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kumimoji="0" lang="zh-TW" altLang="zh-TW" sz="140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099" name="Text Box 173"/>
          <p:cNvSpPr txBox="1">
            <a:spLocks noChangeArrowheads="1"/>
          </p:cNvSpPr>
          <p:nvPr/>
        </p:nvSpPr>
        <p:spPr bwMode="auto">
          <a:xfrm>
            <a:off x="3203575" y="4365625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000" b="1">
                <a:solidFill>
                  <a:schemeClr val="tx2"/>
                </a:solidFill>
              </a:rPr>
              <a:t> VPN</a:t>
            </a:r>
          </a:p>
        </p:txBody>
      </p:sp>
      <p:sp>
        <p:nvSpPr>
          <p:cNvPr id="1100" name="Text Box 176"/>
          <p:cNvSpPr txBox="1">
            <a:spLocks noChangeArrowheads="1"/>
          </p:cNvSpPr>
          <p:nvPr/>
        </p:nvSpPr>
        <p:spPr bwMode="auto">
          <a:xfrm>
            <a:off x="1814513" y="3611563"/>
            <a:ext cx="1651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0" lang="zh-TW" altLang="zh-TW" sz="1200">
              <a:solidFill>
                <a:srgbClr val="FFFA1B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01" name="Rectangle 177"/>
          <p:cNvSpPr>
            <a:spLocks noChangeArrowheads="1"/>
          </p:cNvSpPr>
          <p:nvPr/>
        </p:nvSpPr>
        <p:spPr bwMode="auto">
          <a:xfrm>
            <a:off x="2609850" y="50387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kumimoji="0" lang="zh-TW" altLang="zh-TW" sz="1400">
              <a:solidFill>
                <a:srgbClr val="FFFA1B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102" name="Picture 181" descr="ITE-12sd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6950" y="5967413"/>
            <a:ext cx="4984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3" name="Picture 182" descr="ITE-12sd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5967413"/>
            <a:ext cx="4984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2" name="Line 184"/>
          <p:cNvSpPr>
            <a:spLocks noChangeShapeType="1"/>
          </p:cNvSpPr>
          <p:nvPr/>
        </p:nvSpPr>
        <p:spPr bwMode="auto">
          <a:xfrm>
            <a:off x="1789113" y="4054475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105" name="Rectangle 185"/>
          <p:cNvSpPr>
            <a:spLocks noChangeArrowheads="1"/>
          </p:cNvSpPr>
          <p:nvPr/>
        </p:nvSpPr>
        <p:spPr bwMode="auto">
          <a:xfrm>
            <a:off x="2843213" y="5805488"/>
            <a:ext cx="106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kumimoji="0" lang="zh-TW" altLang="en-US" sz="1400" b="1"/>
              <a:t>新竹分公司</a:t>
            </a:r>
          </a:p>
        </p:txBody>
      </p:sp>
      <p:grpSp>
        <p:nvGrpSpPr>
          <p:cNvPr id="871424" name="Group 186"/>
          <p:cNvGrpSpPr>
            <a:grpSpLocks/>
          </p:cNvGrpSpPr>
          <p:nvPr/>
        </p:nvGrpSpPr>
        <p:grpSpPr bwMode="auto">
          <a:xfrm>
            <a:off x="1566863" y="3602038"/>
            <a:ext cx="700087" cy="258762"/>
            <a:chOff x="4014" y="792"/>
            <a:chExt cx="708" cy="316"/>
          </a:xfrm>
        </p:grpSpPr>
        <p:pic>
          <p:nvPicPr>
            <p:cNvPr id="1189" name="Picture 18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88"/>
            <p:cNvSpPr txBox="1">
              <a:spLocks noChangeArrowheads="1"/>
            </p:cNvSpPr>
            <p:nvPr/>
          </p:nvSpPr>
          <p:spPr bwMode="gray">
            <a:xfrm>
              <a:off x="4014" y="809"/>
              <a:ext cx="580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000">
                  <a:solidFill>
                    <a:srgbClr val="CC3300"/>
                  </a:solidFill>
                  <a:latin typeface="+mn-lt"/>
                  <a:ea typeface="+mn-ea"/>
                </a:rPr>
                <a:t>ATU-R</a:t>
              </a:r>
              <a:endParaRPr kumimoji="0" lang="en-US" altLang="zh-TW" sz="1000">
                <a:latin typeface="+mn-lt"/>
                <a:ea typeface="+mn-ea"/>
              </a:endParaRPr>
            </a:p>
          </p:txBody>
        </p:sp>
      </p:grpSp>
      <p:sp>
        <p:nvSpPr>
          <p:cNvPr id="1107" name="Line 189"/>
          <p:cNvSpPr>
            <a:spLocks noChangeShapeType="1"/>
          </p:cNvSpPr>
          <p:nvPr/>
        </p:nvSpPr>
        <p:spPr bwMode="auto">
          <a:xfrm>
            <a:off x="2554288" y="4941888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08" name="Line 190"/>
          <p:cNvSpPr>
            <a:spLocks noChangeShapeType="1"/>
          </p:cNvSpPr>
          <p:nvPr/>
        </p:nvSpPr>
        <p:spPr bwMode="auto">
          <a:xfrm>
            <a:off x="2051050" y="4941888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09" name="Line 191"/>
          <p:cNvSpPr>
            <a:spLocks noChangeShapeType="1"/>
          </p:cNvSpPr>
          <p:nvPr/>
        </p:nvSpPr>
        <p:spPr bwMode="auto">
          <a:xfrm>
            <a:off x="2698750" y="4941888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10" name="Line 192"/>
          <p:cNvSpPr>
            <a:spLocks noChangeShapeType="1"/>
          </p:cNvSpPr>
          <p:nvPr/>
        </p:nvSpPr>
        <p:spPr bwMode="auto">
          <a:xfrm>
            <a:off x="2124075" y="4941888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026" name="Object 194"/>
          <p:cNvGraphicFramePr>
            <a:graphicFrameLocks noChangeAspect="1"/>
          </p:cNvGraphicFramePr>
          <p:nvPr/>
        </p:nvGraphicFramePr>
        <p:xfrm>
          <a:off x="2338388" y="5229225"/>
          <a:ext cx="576262" cy="144463"/>
        </p:xfrm>
        <a:graphic>
          <a:graphicData uri="http://schemas.openxmlformats.org/presentationml/2006/ole">
            <p:oleObj spid="_x0000_s285734" name="PhotoImpact" r:id="rId8" imgW="3238095" imgH="660317" progId="PI3.Image">
              <p:embed/>
            </p:oleObj>
          </a:graphicData>
        </a:graphic>
      </p:graphicFrame>
      <p:sp>
        <p:nvSpPr>
          <p:cNvPr id="1111" name="Text Box 197"/>
          <p:cNvSpPr txBox="1">
            <a:spLocks noChangeArrowheads="1"/>
          </p:cNvSpPr>
          <p:nvPr/>
        </p:nvSpPr>
        <p:spPr bwMode="auto">
          <a:xfrm>
            <a:off x="6300788" y="2681288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000" b="1">
                <a:solidFill>
                  <a:schemeClr val="tx2"/>
                </a:solidFill>
              </a:rPr>
              <a:t>VPN</a:t>
            </a:r>
          </a:p>
        </p:txBody>
      </p:sp>
      <p:sp>
        <p:nvSpPr>
          <p:cNvPr id="1112" name="Text Box 200"/>
          <p:cNvSpPr txBox="1">
            <a:spLocks noChangeArrowheads="1"/>
          </p:cNvSpPr>
          <p:nvPr/>
        </p:nvSpPr>
        <p:spPr bwMode="auto">
          <a:xfrm>
            <a:off x="7034213" y="2263775"/>
            <a:ext cx="1651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0" lang="zh-TW" altLang="zh-TW" sz="1200">
              <a:solidFill>
                <a:srgbClr val="FFFA1B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13" name="Text Box 204"/>
          <p:cNvSpPr txBox="1">
            <a:spLocks noChangeArrowheads="1"/>
          </p:cNvSpPr>
          <p:nvPr/>
        </p:nvSpPr>
        <p:spPr bwMode="auto">
          <a:xfrm>
            <a:off x="7913688" y="2563813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kumimoji="0" lang="zh-TW" altLang="zh-TW" sz="1200" b="1">
              <a:solidFill>
                <a:schemeClr val="accent2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114" name="Picture 205" descr="ITE-12sd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8000" y="2909888"/>
            <a:ext cx="4984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5" name="Picture 206" descr="ITE-12sd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4600" y="2909888"/>
            <a:ext cx="4984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" name="Line 208"/>
          <p:cNvSpPr>
            <a:spLocks noChangeShapeType="1"/>
          </p:cNvSpPr>
          <p:nvPr/>
        </p:nvSpPr>
        <p:spPr bwMode="auto">
          <a:xfrm>
            <a:off x="7380288" y="2659063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117" name="Text Box 209"/>
          <p:cNvSpPr txBox="1">
            <a:spLocks noChangeArrowheads="1"/>
          </p:cNvSpPr>
          <p:nvPr/>
        </p:nvSpPr>
        <p:spPr bwMode="auto">
          <a:xfrm>
            <a:off x="7221538" y="28114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kumimoji="0" lang="zh-TW" altLang="zh-TW" sz="1400">
              <a:solidFill>
                <a:schemeClr val="bg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18" name="Rectangle 210"/>
          <p:cNvSpPr>
            <a:spLocks noChangeArrowheads="1"/>
          </p:cNvSpPr>
          <p:nvPr/>
        </p:nvSpPr>
        <p:spPr bwMode="auto">
          <a:xfrm>
            <a:off x="6732588" y="2781300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kumimoji="0" lang="zh-TW" altLang="en-US" sz="1400" b="1"/>
              <a:t>中國武漢</a:t>
            </a:r>
          </a:p>
        </p:txBody>
      </p:sp>
      <p:grpSp>
        <p:nvGrpSpPr>
          <p:cNvPr id="871426" name="Group 211"/>
          <p:cNvGrpSpPr>
            <a:grpSpLocks/>
          </p:cNvGrpSpPr>
          <p:nvPr/>
        </p:nvGrpSpPr>
        <p:grpSpPr bwMode="auto">
          <a:xfrm>
            <a:off x="6875463" y="2189163"/>
            <a:ext cx="700087" cy="258762"/>
            <a:chOff x="4014" y="792"/>
            <a:chExt cx="708" cy="316"/>
          </a:xfrm>
        </p:grpSpPr>
        <p:pic>
          <p:nvPicPr>
            <p:cNvPr id="1187" name="Picture 2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9" name="Text Box 213"/>
            <p:cNvSpPr txBox="1">
              <a:spLocks noChangeArrowheads="1"/>
            </p:cNvSpPr>
            <p:nvPr/>
          </p:nvSpPr>
          <p:spPr bwMode="gray">
            <a:xfrm>
              <a:off x="4014" y="809"/>
              <a:ext cx="580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000">
                  <a:solidFill>
                    <a:srgbClr val="CC3300"/>
                  </a:solidFill>
                  <a:latin typeface="+mn-lt"/>
                  <a:ea typeface="+mn-ea"/>
                </a:rPr>
                <a:t>ATU-R</a:t>
              </a:r>
              <a:endParaRPr kumimoji="0" lang="en-US" altLang="zh-TW" sz="1000">
                <a:latin typeface="+mn-lt"/>
                <a:ea typeface="+mn-ea"/>
              </a:endParaRPr>
            </a:p>
          </p:txBody>
        </p:sp>
      </p:grpSp>
      <p:grpSp>
        <p:nvGrpSpPr>
          <p:cNvPr id="871427" name="Group 214"/>
          <p:cNvGrpSpPr>
            <a:grpSpLocks/>
          </p:cNvGrpSpPr>
          <p:nvPr/>
        </p:nvGrpSpPr>
        <p:grpSpPr bwMode="auto">
          <a:xfrm>
            <a:off x="7812088" y="1974850"/>
            <a:ext cx="215900" cy="574675"/>
            <a:chOff x="4785" y="845"/>
            <a:chExt cx="136" cy="362"/>
          </a:xfrm>
        </p:grpSpPr>
        <p:sp>
          <p:nvSpPr>
            <p:cNvPr id="1183" name="Line 215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4" name="Line 216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5" name="Line 217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6" name="Line 218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121" name="Line 219"/>
          <p:cNvSpPr>
            <a:spLocks noChangeShapeType="1"/>
          </p:cNvSpPr>
          <p:nvPr/>
        </p:nvSpPr>
        <p:spPr bwMode="auto">
          <a:xfrm>
            <a:off x="8388350" y="1843088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2" name="Line 220"/>
          <p:cNvSpPr>
            <a:spLocks noChangeShapeType="1"/>
          </p:cNvSpPr>
          <p:nvPr/>
        </p:nvSpPr>
        <p:spPr bwMode="auto">
          <a:xfrm>
            <a:off x="8459788" y="1843088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3" name="Line 221"/>
          <p:cNvSpPr>
            <a:spLocks noChangeShapeType="1"/>
          </p:cNvSpPr>
          <p:nvPr/>
        </p:nvSpPr>
        <p:spPr bwMode="auto">
          <a:xfrm>
            <a:off x="8532813" y="1843088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4" name="Line 222"/>
          <p:cNvSpPr>
            <a:spLocks noChangeShapeType="1"/>
          </p:cNvSpPr>
          <p:nvPr/>
        </p:nvSpPr>
        <p:spPr bwMode="auto">
          <a:xfrm>
            <a:off x="8315325" y="1901825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5" name="Oval 223"/>
          <p:cNvSpPr>
            <a:spLocks noChangeArrowheads="1"/>
          </p:cNvSpPr>
          <p:nvPr/>
        </p:nvSpPr>
        <p:spPr bwMode="auto">
          <a:xfrm>
            <a:off x="7523163" y="1685925"/>
            <a:ext cx="1295400" cy="4318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969696"/>
              </a:gs>
            </a:gsLst>
            <a:lin ang="2700000" scaled="1"/>
          </a:gradFill>
          <a:ln w="9525" cap="rnd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8000" rIns="18000"/>
          <a:lstStyle/>
          <a:p>
            <a:pPr algn="ctr"/>
            <a:r>
              <a:rPr lang="zh-TW" altLang="en-US" sz="1400" b="1"/>
              <a:t>中國</a:t>
            </a:r>
            <a:r>
              <a:rPr lang="en-US" altLang="zh-TW" sz="1400" b="1"/>
              <a:t>PSTN</a:t>
            </a:r>
          </a:p>
        </p:txBody>
      </p:sp>
      <p:graphicFrame>
        <p:nvGraphicFramePr>
          <p:cNvPr id="1027" name="Object 224"/>
          <p:cNvGraphicFramePr>
            <a:graphicFrameLocks noChangeAspect="1"/>
          </p:cNvGraphicFramePr>
          <p:nvPr/>
        </p:nvGraphicFramePr>
        <p:xfrm>
          <a:off x="7596188" y="2189163"/>
          <a:ext cx="649287" cy="144462"/>
        </p:xfrm>
        <a:graphic>
          <a:graphicData uri="http://schemas.openxmlformats.org/presentationml/2006/ole">
            <p:oleObj spid="_x0000_s285735" name="PhotoImpact" r:id="rId9" imgW="3238095" imgH="660317" progId="PI3.Image">
              <p:embed/>
            </p:oleObj>
          </a:graphicData>
        </a:graphic>
      </p:graphicFrame>
      <p:sp>
        <p:nvSpPr>
          <p:cNvPr id="1126" name="Text Box 226"/>
          <p:cNvSpPr txBox="1">
            <a:spLocks noChangeArrowheads="1"/>
          </p:cNvSpPr>
          <p:nvPr/>
        </p:nvSpPr>
        <p:spPr bwMode="auto">
          <a:xfrm>
            <a:off x="1547813" y="3141663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1000" b="1"/>
              <a:t> E1</a:t>
            </a:r>
          </a:p>
        </p:txBody>
      </p:sp>
      <p:sp>
        <p:nvSpPr>
          <p:cNvPr id="1127" name="Rectangle 228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188913"/>
            <a:ext cx="7715250" cy="576262"/>
          </a:xfrm>
        </p:spPr>
        <p:txBody>
          <a:bodyPr/>
          <a:lstStyle/>
          <a:p>
            <a:r>
              <a:rPr lang="zh-TW" altLang="en-US" smtClean="0"/>
              <a:t>健鼎科技 全球語音整合架構示意圖</a:t>
            </a:r>
          </a:p>
        </p:txBody>
      </p:sp>
      <p:pic>
        <p:nvPicPr>
          <p:cNvPr id="1128" name="Picture 20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2422525"/>
            <a:ext cx="10080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Text Box 207"/>
          <p:cNvSpPr txBox="1">
            <a:spLocks noChangeArrowheads="1"/>
          </p:cNvSpPr>
          <p:nvPr/>
        </p:nvSpPr>
        <p:spPr bwMode="auto">
          <a:xfrm>
            <a:off x="7739063" y="2478088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chemeClr val="tx2"/>
                </a:solidFill>
                <a:ea typeface="Arial Unicode MS" pitchFamily="34" charset="-120"/>
                <a:cs typeface="Arial Unicode MS" pitchFamily="34" charset="-120"/>
              </a:rPr>
              <a:t>PABX</a:t>
            </a:r>
          </a:p>
        </p:txBody>
      </p:sp>
      <p:sp>
        <p:nvSpPr>
          <p:cNvPr id="1130" name="Oval 223"/>
          <p:cNvSpPr>
            <a:spLocks noChangeArrowheads="1"/>
          </p:cNvSpPr>
          <p:nvPr/>
        </p:nvSpPr>
        <p:spPr bwMode="auto">
          <a:xfrm>
            <a:off x="7524750" y="3357563"/>
            <a:ext cx="1295400" cy="4318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969696"/>
              </a:gs>
            </a:gsLst>
            <a:lin ang="2700000" scaled="1"/>
          </a:gradFill>
          <a:ln w="9525" cap="rnd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8000" rIns="18000"/>
          <a:lstStyle/>
          <a:p>
            <a:pPr algn="ctr"/>
            <a:r>
              <a:rPr lang="zh-TW" altLang="en-US" sz="1400" b="1"/>
              <a:t>中國</a:t>
            </a:r>
            <a:r>
              <a:rPr lang="en-US" altLang="zh-TW" sz="1400" b="1"/>
              <a:t>PSTN</a:t>
            </a:r>
          </a:p>
        </p:txBody>
      </p:sp>
      <p:grpSp>
        <p:nvGrpSpPr>
          <p:cNvPr id="871428" name="Group 230"/>
          <p:cNvGrpSpPr>
            <a:grpSpLocks/>
          </p:cNvGrpSpPr>
          <p:nvPr/>
        </p:nvGrpSpPr>
        <p:grpSpPr bwMode="auto">
          <a:xfrm>
            <a:off x="7667625" y="3933825"/>
            <a:ext cx="1022350" cy="244475"/>
            <a:chOff x="4739" y="2414"/>
            <a:chExt cx="644" cy="154"/>
          </a:xfrm>
        </p:grpSpPr>
        <p:graphicFrame>
          <p:nvGraphicFramePr>
            <p:cNvPr id="1031" name="Object 228"/>
            <p:cNvGraphicFramePr>
              <a:graphicFrameLocks noChangeAspect="1"/>
            </p:cNvGraphicFramePr>
            <p:nvPr/>
          </p:nvGraphicFramePr>
          <p:xfrm>
            <a:off x="4785" y="2432"/>
            <a:ext cx="545" cy="108"/>
          </p:xfrm>
          <a:graphic>
            <a:graphicData uri="http://schemas.openxmlformats.org/presentationml/2006/ole">
              <p:oleObj spid="_x0000_s285736" name="PhotoImpact" r:id="rId10" imgW="3238095" imgH="660317" progId="PI3.Image">
                <p:embed/>
              </p:oleObj>
            </a:graphicData>
          </a:graphic>
        </p:graphicFrame>
        <p:sp>
          <p:nvSpPr>
            <p:cNvPr id="1182" name="Text Box 67"/>
            <p:cNvSpPr txBox="1">
              <a:spLocks noChangeArrowheads="1"/>
            </p:cNvSpPr>
            <p:nvPr/>
          </p:nvSpPr>
          <p:spPr bwMode="gray">
            <a:xfrm>
              <a:off x="4739" y="2414"/>
              <a:ext cx="64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000" b="1">
                  <a:solidFill>
                    <a:srgbClr val="FFFF66"/>
                  </a:solidFill>
                </a:rPr>
                <a:t>MOSA IP-PBX</a:t>
              </a:r>
            </a:p>
          </p:txBody>
        </p:sp>
      </p:grpSp>
      <p:pic>
        <p:nvPicPr>
          <p:cNvPr id="1132" name="Picture 7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800" y="4294188"/>
            <a:ext cx="10080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" name="Text Box 74"/>
          <p:cNvSpPr txBox="1">
            <a:spLocks noChangeArrowheads="1"/>
          </p:cNvSpPr>
          <p:nvPr/>
        </p:nvSpPr>
        <p:spPr bwMode="auto">
          <a:xfrm>
            <a:off x="7667625" y="4378325"/>
            <a:ext cx="1014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chemeClr val="tx2"/>
                </a:solidFill>
              </a:rPr>
              <a:t>PABX</a:t>
            </a:r>
          </a:p>
        </p:txBody>
      </p:sp>
      <p:grpSp>
        <p:nvGrpSpPr>
          <p:cNvPr id="871429" name="Group 231"/>
          <p:cNvGrpSpPr>
            <a:grpSpLocks/>
          </p:cNvGrpSpPr>
          <p:nvPr/>
        </p:nvGrpSpPr>
        <p:grpSpPr bwMode="auto">
          <a:xfrm>
            <a:off x="6948488" y="5157788"/>
            <a:ext cx="1022350" cy="244475"/>
            <a:chOff x="4739" y="2414"/>
            <a:chExt cx="644" cy="154"/>
          </a:xfrm>
        </p:grpSpPr>
        <p:graphicFrame>
          <p:nvGraphicFramePr>
            <p:cNvPr id="1030" name="Object 232"/>
            <p:cNvGraphicFramePr>
              <a:graphicFrameLocks noChangeAspect="1"/>
            </p:cNvGraphicFramePr>
            <p:nvPr/>
          </p:nvGraphicFramePr>
          <p:xfrm>
            <a:off x="4785" y="2432"/>
            <a:ext cx="545" cy="108"/>
          </p:xfrm>
          <a:graphic>
            <a:graphicData uri="http://schemas.openxmlformats.org/presentationml/2006/ole">
              <p:oleObj spid="_x0000_s285737" name="PhotoImpact" r:id="rId11" imgW="3238095" imgH="660317" progId="PI3.Image">
                <p:embed/>
              </p:oleObj>
            </a:graphicData>
          </a:graphic>
        </p:graphicFrame>
        <p:sp>
          <p:nvSpPr>
            <p:cNvPr id="1181" name="Text Box 67"/>
            <p:cNvSpPr txBox="1">
              <a:spLocks noChangeArrowheads="1"/>
            </p:cNvSpPr>
            <p:nvPr/>
          </p:nvSpPr>
          <p:spPr bwMode="gray">
            <a:xfrm>
              <a:off x="4739" y="2414"/>
              <a:ext cx="64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000" b="1">
                  <a:solidFill>
                    <a:srgbClr val="FFFF66"/>
                  </a:solidFill>
                </a:rPr>
                <a:t>MOSA IP-PBX</a:t>
              </a:r>
            </a:p>
          </p:txBody>
        </p:sp>
      </p:grpSp>
      <p:grpSp>
        <p:nvGrpSpPr>
          <p:cNvPr id="871430" name="Group 100"/>
          <p:cNvGrpSpPr>
            <a:grpSpLocks/>
          </p:cNvGrpSpPr>
          <p:nvPr/>
        </p:nvGrpSpPr>
        <p:grpSpPr bwMode="auto">
          <a:xfrm>
            <a:off x="4584700" y="5302250"/>
            <a:ext cx="215900" cy="287338"/>
            <a:chOff x="4785" y="845"/>
            <a:chExt cx="136" cy="362"/>
          </a:xfrm>
        </p:grpSpPr>
        <p:sp>
          <p:nvSpPr>
            <p:cNvPr id="1177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8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9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0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71431" name="Group 100"/>
          <p:cNvGrpSpPr>
            <a:grpSpLocks/>
          </p:cNvGrpSpPr>
          <p:nvPr/>
        </p:nvGrpSpPr>
        <p:grpSpPr bwMode="auto">
          <a:xfrm>
            <a:off x="4297363" y="5302250"/>
            <a:ext cx="215900" cy="287338"/>
            <a:chOff x="4785" y="845"/>
            <a:chExt cx="136" cy="362"/>
          </a:xfrm>
        </p:grpSpPr>
        <p:sp>
          <p:nvSpPr>
            <p:cNvPr id="1173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4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5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6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71432" name="Group 267"/>
          <p:cNvGrpSpPr>
            <a:grpSpLocks/>
          </p:cNvGrpSpPr>
          <p:nvPr/>
        </p:nvGrpSpPr>
        <p:grpSpPr bwMode="auto">
          <a:xfrm>
            <a:off x="4067175" y="5157788"/>
            <a:ext cx="1022350" cy="244475"/>
            <a:chOff x="4739" y="2414"/>
            <a:chExt cx="644" cy="154"/>
          </a:xfrm>
        </p:grpSpPr>
        <p:graphicFrame>
          <p:nvGraphicFramePr>
            <p:cNvPr id="1029" name="Object 268"/>
            <p:cNvGraphicFramePr>
              <a:graphicFrameLocks noChangeAspect="1"/>
            </p:cNvGraphicFramePr>
            <p:nvPr/>
          </p:nvGraphicFramePr>
          <p:xfrm>
            <a:off x="4785" y="2432"/>
            <a:ext cx="545" cy="108"/>
          </p:xfrm>
          <a:graphic>
            <a:graphicData uri="http://schemas.openxmlformats.org/presentationml/2006/ole">
              <p:oleObj spid="_x0000_s285738" name="PhotoImpact" r:id="rId12" imgW="3238095" imgH="660317" progId="PI3.Image">
                <p:embed/>
              </p:oleObj>
            </a:graphicData>
          </a:graphic>
        </p:graphicFrame>
        <p:sp>
          <p:nvSpPr>
            <p:cNvPr id="1172" name="Text Box 67"/>
            <p:cNvSpPr txBox="1">
              <a:spLocks noChangeArrowheads="1"/>
            </p:cNvSpPr>
            <p:nvPr/>
          </p:nvSpPr>
          <p:spPr bwMode="gray">
            <a:xfrm>
              <a:off x="4739" y="2414"/>
              <a:ext cx="64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000" b="1">
                  <a:solidFill>
                    <a:srgbClr val="FFFF66"/>
                  </a:solidFill>
                </a:rPr>
                <a:t>MOSA IP-PBX</a:t>
              </a:r>
            </a:p>
          </p:txBody>
        </p:sp>
      </p:grpSp>
      <p:pic>
        <p:nvPicPr>
          <p:cNvPr id="1138" name="Picture 12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5518150"/>
            <a:ext cx="10080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9" name="Text Box 131"/>
          <p:cNvSpPr txBox="1">
            <a:spLocks noChangeArrowheads="1"/>
          </p:cNvSpPr>
          <p:nvPr/>
        </p:nvSpPr>
        <p:spPr bwMode="auto">
          <a:xfrm>
            <a:off x="4108450" y="5589588"/>
            <a:ext cx="895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chemeClr val="tx2"/>
                </a:solidFill>
              </a:rPr>
              <a:t>PABX</a:t>
            </a:r>
          </a:p>
        </p:txBody>
      </p:sp>
      <p:grpSp>
        <p:nvGrpSpPr>
          <p:cNvPr id="871433" name="Group 280"/>
          <p:cNvGrpSpPr>
            <a:grpSpLocks/>
          </p:cNvGrpSpPr>
          <p:nvPr/>
        </p:nvGrpSpPr>
        <p:grpSpPr bwMode="auto">
          <a:xfrm>
            <a:off x="538163" y="3590925"/>
            <a:ext cx="1022350" cy="244475"/>
            <a:chOff x="4739" y="2414"/>
            <a:chExt cx="644" cy="154"/>
          </a:xfrm>
        </p:grpSpPr>
        <p:graphicFrame>
          <p:nvGraphicFramePr>
            <p:cNvPr id="1028" name="Object 281"/>
            <p:cNvGraphicFramePr>
              <a:graphicFrameLocks noChangeAspect="1"/>
            </p:cNvGraphicFramePr>
            <p:nvPr/>
          </p:nvGraphicFramePr>
          <p:xfrm>
            <a:off x="4785" y="2432"/>
            <a:ext cx="545" cy="108"/>
          </p:xfrm>
          <a:graphic>
            <a:graphicData uri="http://schemas.openxmlformats.org/presentationml/2006/ole">
              <p:oleObj spid="_x0000_s285739" name="PhotoImpact" r:id="rId13" imgW="3238095" imgH="660317" progId="PI3.Image">
                <p:embed/>
              </p:oleObj>
            </a:graphicData>
          </a:graphic>
        </p:graphicFrame>
        <p:sp>
          <p:nvSpPr>
            <p:cNvPr id="1171" name="Text Box 67"/>
            <p:cNvSpPr txBox="1">
              <a:spLocks noChangeArrowheads="1"/>
            </p:cNvSpPr>
            <p:nvPr/>
          </p:nvSpPr>
          <p:spPr bwMode="gray">
            <a:xfrm>
              <a:off x="4739" y="2414"/>
              <a:ext cx="64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000" b="1">
                  <a:solidFill>
                    <a:srgbClr val="FFFF66"/>
                  </a:solidFill>
                </a:rPr>
                <a:t>MOSA IP-PBX</a:t>
              </a:r>
            </a:p>
          </p:txBody>
        </p:sp>
      </p:grpSp>
      <p:sp>
        <p:nvSpPr>
          <p:cNvPr id="1141" name="Oval 223"/>
          <p:cNvSpPr>
            <a:spLocks noChangeArrowheads="1"/>
          </p:cNvSpPr>
          <p:nvPr/>
        </p:nvSpPr>
        <p:spPr bwMode="auto">
          <a:xfrm>
            <a:off x="323850" y="2943225"/>
            <a:ext cx="1295400" cy="4318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969696"/>
              </a:gs>
            </a:gsLst>
            <a:lin ang="2700000" scaled="1"/>
          </a:gradFill>
          <a:ln w="9525" cap="rnd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8000" rIns="18000"/>
          <a:lstStyle/>
          <a:p>
            <a:pPr algn="ctr"/>
            <a:r>
              <a:rPr lang="zh-TW" altLang="en-US" sz="1400" b="1"/>
              <a:t>台灣</a:t>
            </a:r>
            <a:r>
              <a:rPr lang="en-US" altLang="zh-TW" sz="1400" b="1"/>
              <a:t>PSTN</a:t>
            </a:r>
          </a:p>
        </p:txBody>
      </p:sp>
      <p:sp>
        <p:nvSpPr>
          <p:cNvPr id="1142" name="Oval 223"/>
          <p:cNvSpPr>
            <a:spLocks noChangeArrowheads="1"/>
          </p:cNvSpPr>
          <p:nvPr/>
        </p:nvSpPr>
        <p:spPr bwMode="auto">
          <a:xfrm>
            <a:off x="1763713" y="4652963"/>
            <a:ext cx="1295400" cy="4318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969696"/>
              </a:gs>
            </a:gsLst>
            <a:lin ang="2700000" scaled="1"/>
          </a:gradFill>
          <a:ln w="9525" cap="rnd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8000" rIns="18000"/>
          <a:lstStyle/>
          <a:p>
            <a:pPr algn="ctr"/>
            <a:r>
              <a:rPr lang="zh-TW" altLang="en-US" sz="1400" b="1"/>
              <a:t>台灣</a:t>
            </a:r>
            <a:r>
              <a:rPr lang="en-US" altLang="zh-TW" sz="1400" b="1"/>
              <a:t>PSTN</a:t>
            </a:r>
          </a:p>
        </p:txBody>
      </p:sp>
      <p:pic>
        <p:nvPicPr>
          <p:cNvPr id="1143" name="Picture 17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588" y="5454650"/>
            <a:ext cx="10080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4" name="Text Box 183"/>
          <p:cNvSpPr txBox="1">
            <a:spLocks noChangeArrowheads="1"/>
          </p:cNvSpPr>
          <p:nvPr/>
        </p:nvSpPr>
        <p:spPr bwMode="auto">
          <a:xfrm>
            <a:off x="2051050" y="5530850"/>
            <a:ext cx="720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chemeClr val="tx2"/>
                </a:solidFill>
                <a:ea typeface="Arial Unicode MS" pitchFamily="34" charset="-120"/>
                <a:cs typeface="Arial Unicode MS" pitchFamily="34" charset="-120"/>
              </a:rPr>
              <a:t>PABX</a:t>
            </a:r>
          </a:p>
        </p:txBody>
      </p:sp>
      <p:sp>
        <p:nvSpPr>
          <p:cNvPr id="1145" name="Oval 77"/>
          <p:cNvSpPr>
            <a:spLocks noChangeArrowheads="1"/>
          </p:cNvSpPr>
          <p:nvPr/>
        </p:nvSpPr>
        <p:spPr bwMode="auto">
          <a:xfrm>
            <a:off x="5746750" y="981075"/>
            <a:ext cx="2354263" cy="720725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66"/>
              </a:gs>
            </a:gsLst>
            <a:lin ang="2700000" scaled="1"/>
          </a:gradFill>
          <a:ln w="9525" algn="ctr">
            <a:solidFill>
              <a:srgbClr val="FF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kumimoji="0" lang="en-US" altLang="zh-TW" sz="1400" b="1"/>
          </a:p>
          <a:p>
            <a:pPr algn="ctr" eaLnBrk="0" hangingPunct="0"/>
            <a:endParaRPr kumimoji="0" lang="en-US" altLang="zh-TW" sz="1400" b="1"/>
          </a:p>
        </p:txBody>
      </p:sp>
      <p:sp>
        <p:nvSpPr>
          <p:cNvPr id="264" name="Text Box 78"/>
          <p:cNvSpPr txBox="1">
            <a:spLocks noChangeArrowheads="1"/>
          </p:cNvSpPr>
          <p:nvPr/>
        </p:nvSpPr>
        <p:spPr bwMode="auto">
          <a:xfrm>
            <a:off x="5867400" y="1117600"/>
            <a:ext cx="2305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kumimoji="0" lang="zh-TW" altLang="en-US" sz="1400" b="1" dirty="0">
                <a:solidFill>
                  <a:srgbClr val="EB000C"/>
                </a:solidFill>
                <a:latin typeface="+mn-lt"/>
                <a:ea typeface="+mn-ea"/>
              </a:rPr>
              <a:t>無錫、武漢、浙江聯通</a:t>
            </a:r>
            <a:endParaRPr kumimoji="0" lang="en-US" altLang="zh-TW" sz="1400" b="1" dirty="0">
              <a:solidFill>
                <a:srgbClr val="EB000C"/>
              </a:solidFill>
              <a:latin typeface="+mn-lt"/>
              <a:ea typeface="+mn-ea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kumimoji="0" lang="en-US" altLang="zh-TW" sz="1400" b="1" dirty="0">
                <a:solidFill>
                  <a:srgbClr val="EB000C"/>
                </a:solidFill>
                <a:latin typeface="+mn-lt"/>
                <a:ea typeface="+mn-ea"/>
              </a:rPr>
              <a:t>IVPN</a:t>
            </a:r>
            <a:r>
              <a:rPr kumimoji="0" lang="zh-TW" altLang="en-US" sz="1400" b="1" dirty="0">
                <a:solidFill>
                  <a:srgbClr val="EB000C"/>
                </a:solidFill>
                <a:latin typeface="+mn-lt"/>
                <a:ea typeface="+mn-ea"/>
              </a:rPr>
              <a:t>集群手機</a:t>
            </a:r>
          </a:p>
        </p:txBody>
      </p:sp>
      <p:pic>
        <p:nvPicPr>
          <p:cNvPr id="1147" name="Picture 79" descr="j0189198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5963" y="896938"/>
            <a:ext cx="2714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" name="Line 208"/>
          <p:cNvSpPr>
            <a:spLocks noChangeShapeType="1"/>
          </p:cNvSpPr>
          <p:nvPr/>
        </p:nvSpPr>
        <p:spPr bwMode="auto">
          <a:xfrm>
            <a:off x="5292725" y="3017838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grpSp>
        <p:nvGrpSpPr>
          <p:cNvPr id="871435" name="Group 58"/>
          <p:cNvGrpSpPr>
            <a:grpSpLocks/>
          </p:cNvGrpSpPr>
          <p:nvPr/>
        </p:nvGrpSpPr>
        <p:grpSpPr bwMode="auto">
          <a:xfrm>
            <a:off x="2987675" y="2782888"/>
            <a:ext cx="3168650" cy="1008062"/>
            <a:chOff x="2654" y="2387"/>
            <a:chExt cx="1224" cy="635"/>
          </a:xfrm>
        </p:grpSpPr>
        <p:sp>
          <p:nvSpPr>
            <p:cNvPr id="1169" name="Freeform 190"/>
            <p:cNvSpPr>
              <a:spLocks/>
            </p:cNvSpPr>
            <p:nvPr/>
          </p:nvSpPr>
          <p:spPr bwMode="auto">
            <a:xfrm>
              <a:off x="2654" y="2387"/>
              <a:ext cx="1224" cy="635"/>
            </a:xfrm>
            <a:custGeom>
              <a:avLst/>
              <a:gdLst>
                <a:gd name="T0" fmla="*/ 10017 w 1250"/>
                <a:gd name="T1" fmla="*/ 490 h 693"/>
                <a:gd name="T2" fmla="*/ 5051 w 1250"/>
                <a:gd name="T3" fmla="*/ 540 h 693"/>
                <a:gd name="T4" fmla="*/ 1477 w 1250"/>
                <a:gd name="T5" fmla="*/ 619 h 693"/>
                <a:gd name="T6" fmla="*/ 114 w 1250"/>
                <a:gd name="T7" fmla="*/ 710 h 693"/>
                <a:gd name="T8" fmla="*/ 248 w 1250"/>
                <a:gd name="T9" fmla="*/ 794 h 693"/>
                <a:gd name="T10" fmla="*/ 1366 w 1250"/>
                <a:gd name="T11" fmla="*/ 838 h 693"/>
                <a:gd name="T12" fmla="*/ 4295 w 1250"/>
                <a:gd name="T13" fmla="*/ 906 h 693"/>
                <a:gd name="T14" fmla="*/ 10146 w 1250"/>
                <a:gd name="T15" fmla="*/ 977 h 693"/>
                <a:gd name="T16" fmla="*/ 17593 w 1250"/>
                <a:gd name="T17" fmla="*/ 1016 h 693"/>
                <a:gd name="T18" fmla="*/ 22905 w 1250"/>
                <a:gd name="T19" fmla="*/ 1050 h 693"/>
                <a:gd name="T20" fmla="*/ 26498 w 1250"/>
                <a:gd name="T21" fmla="*/ 1108 h 693"/>
                <a:gd name="T22" fmla="*/ 31166 w 1250"/>
                <a:gd name="T23" fmla="*/ 1156 h 693"/>
                <a:gd name="T24" fmla="*/ 36587 w 1250"/>
                <a:gd name="T25" fmla="*/ 1177 h 693"/>
                <a:gd name="T26" fmla="*/ 42860 w 1250"/>
                <a:gd name="T27" fmla="*/ 1174 h 693"/>
                <a:gd name="T28" fmla="*/ 49002 w 1250"/>
                <a:gd name="T29" fmla="*/ 1149 h 693"/>
                <a:gd name="T30" fmla="*/ 53692 w 1250"/>
                <a:gd name="T31" fmla="*/ 1156 h 693"/>
                <a:gd name="T32" fmla="*/ 58920 w 1250"/>
                <a:gd name="T33" fmla="*/ 1202 h 693"/>
                <a:gd name="T34" fmla="*/ 65380 w 1250"/>
                <a:gd name="T35" fmla="*/ 1225 h 693"/>
                <a:gd name="T36" fmla="*/ 72043 w 1250"/>
                <a:gd name="T37" fmla="*/ 1221 h 693"/>
                <a:gd name="T38" fmla="*/ 81263 w 1250"/>
                <a:gd name="T39" fmla="*/ 1172 h 693"/>
                <a:gd name="T40" fmla="*/ 89898 w 1250"/>
                <a:gd name="T41" fmla="*/ 1066 h 693"/>
                <a:gd name="T42" fmla="*/ 93208 w 1250"/>
                <a:gd name="T43" fmla="*/ 998 h 693"/>
                <a:gd name="T44" fmla="*/ 103407 w 1250"/>
                <a:gd name="T45" fmla="*/ 955 h 693"/>
                <a:gd name="T46" fmla="*/ 110302 w 1250"/>
                <a:gd name="T47" fmla="*/ 885 h 693"/>
                <a:gd name="T48" fmla="*/ 114104 w 1250"/>
                <a:gd name="T49" fmla="*/ 796 h 693"/>
                <a:gd name="T50" fmla="*/ 114655 w 1250"/>
                <a:gd name="T51" fmla="*/ 750 h 693"/>
                <a:gd name="T52" fmla="*/ 114723 w 1250"/>
                <a:gd name="T53" fmla="*/ 700 h 693"/>
                <a:gd name="T54" fmla="*/ 113231 w 1250"/>
                <a:gd name="T55" fmla="*/ 617 h 693"/>
                <a:gd name="T56" fmla="*/ 110748 w 1250"/>
                <a:gd name="T57" fmla="*/ 543 h 693"/>
                <a:gd name="T58" fmla="*/ 107116 w 1250"/>
                <a:gd name="T59" fmla="*/ 492 h 693"/>
                <a:gd name="T60" fmla="*/ 102961 w 1250"/>
                <a:gd name="T61" fmla="*/ 417 h 693"/>
                <a:gd name="T62" fmla="*/ 103036 w 1250"/>
                <a:gd name="T63" fmla="*/ 354 h 693"/>
                <a:gd name="T64" fmla="*/ 101707 w 1250"/>
                <a:gd name="T65" fmla="*/ 282 h 693"/>
                <a:gd name="T66" fmla="*/ 97990 w 1250"/>
                <a:gd name="T67" fmla="*/ 198 h 693"/>
                <a:gd name="T68" fmla="*/ 92679 w 1250"/>
                <a:gd name="T69" fmla="*/ 139 h 693"/>
                <a:gd name="T70" fmla="*/ 85928 w 1250"/>
                <a:gd name="T71" fmla="*/ 117 h 693"/>
                <a:gd name="T72" fmla="*/ 78316 w 1250"/>
                <a:gd name="T73" fmla="*/ 152 h 693"/>
                <a:gd name="T74" fmla="*/ 74399 w 1250"/>
                <a:gd name="T75" fmla="*/ 87 h 693"/>
                <a:gd name="T76" fmla="*/ 69116 w 1250"/>
                <a:gd name="T77" fmla="*/ 43 h 693"/>
                <a:gd name="T78" fmla="*/ 56790 w 1250"/>
                <a:gd name="T79" fmla="*/ 0 h 693"/>
                <a:gd name="T80" fmla="*/ 43556 w 1250"/>
                <a:gd name="T81" fmla="*/ 39 h 693"/>
                <a:gd name="T82" fmla="*/ 38398 w 1250"/>
                <a:gd name="T83" fmla="*/ 93 h 693"/>
                <a:gd name="T84" fmla="*/ 34903 w 1250"/>
                <a:gd name="T85" fmla="*/ 158 h 693"/>
                <a:gd name="T86" fmla="*/ 26550 w 1250"/>
                <a:gd name="T87" fmla="*/ 146 h 693"/>
                <a:gd name="T88" fmla="*/ 20331 w 1250"/>
                <a:gd name="T89" fmla="*/ 181 h 693"/>
                <a:gd name="T90" fmla="*/ 15604 w 1250"/>
                <a:gd name="T91" fmla="*/ 257 h 693"/>
                <a:gd name="T92" fmla="*/ 12961 w 1250"/>
                <a:gd name="T93" fmla="*/ 350 h 693"/>
                <a:gd name="T94" fmla="*/ 12622 w 1250"/>
                <a:gd name="T95" fmla="*/ 425 h 693"/>
                <a:gd name="T96" fmla="*/ 13063 w 1250"/>
                <a:gd name="T97" fmla="*/ 4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>
              <a:off x="2789" y="2599"/>
              <a:ext cx="907" cy="241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  <a:cs typeface="Arial" pitchFamily="34" charset="0"/>
                </a:rPr>
                <a:t>Internet / VPN</a:t>
              </a:r>
              <a:endParaRPr lang="en-US" altLang="zh-TW" b="1"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1150" name="Freeform 198"/>
          <p:cNvSpPr>
            <a:spLocks/>
          </p:cNvSpPr>
          <p:nvPr/>
        </p:nvSpPr>
        <p:spPr bwMode="auto">
          <a:xfrm>
            <a:off x="3898900" y="1757363"/>
            <a:ext cx="2736850" cy="1081087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333333"/>
              </a:gs>
            </a:gsLst>
            <a:lin ang="2700000" scaled="1"/>
          </a:gra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zh-TW" altLang="en-US"/>
          </a:p>
        </p:txBody>
      </p:sp>
      <p:sp>
        <p:nvSpPr>
          <p:cNvPr id="54" name="Text Box 199"/>
          <p:cNvSpPr txBox="1">
            <a:spLocks noChangeArrowheads="1"/>
          </p:cNvSpPr>
          <p:nvPr/>
        </p:nvSpPr>
        <p:spPr bwMode="auto">
          <a:xfrm>
            <a:off x="4498975" y="2135188"/>
            <a:ext cx="16557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kumimoji="0" lang="zh-TW" altLang="en-US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中國聯通</a:t>
            </a:r>
            <a:endParaRPr lang="en-US" altLang="zh-TW" b="1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1152" name="Freeform 198"/>
          <p:cNvSpPr>
            <a:spLocks/>
          </p:cNvSpPr>
          <p:nvPr/>
        </p:nvSpPr>
        <p:spPr bwMode="auto">
          <a:xfrm>
            <a:off x="1403350" y="1774825"/>
            <a:ext cx="3311525" cy="1223963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rgbClr val="008000"/>
              </a:gs>
            </a:gsLst>
            <a:lin ang="2700000" scaled="1"/>
          </a:gra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zh-TW" altLang="en-US"/>
          </a:p>
        </p:txBody>
      </p:sp>
      <p:sp>
        <p:nvSpPr>
          <p:cNvPr id="2" name="Text Box 199"/>
          <p:cNvSpPr txBox="1">
            <a:spLocks noChangeArrowheads="1"/>
          </p:cNvSpPr>
          <p:nvPr/>
        </p:nvSpPr>
        <p:spPr bwMode="auto">
          <a:xfrm>
            <a:off x="2195513" y="2133600"/>
            <a:ext cx="1943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kumimoji="0"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遠傳電信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pic>
        <p:nvPicPr>
          <p:cNvPr id="1154" name="Picture 287" descr="Gx550Smooth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2C03FF"/>
              </a:clrFrom>
              <a:clrTo>
                <a:srgbClr val="2C03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75" y="2189163"/>
            <a:ext cx="100806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1425" name="Text Box 97"/>
          <p:cNvSpPr txBox="1">
            <a:spLocks noChangeArrowheads="1"/>
          </p:cNvSpPr>
          <p:nvPr/>
        </p:nvSpPr>
        <p:spPr bwMode="auto">
          <a:xfrm>
            <a:off x="1619250" y="2351088"/>
            <a:ext cx="1095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0" lang="zh-TW" altLang="en-US" sz="1200" b="1" dirty="0">
                <a:solidFill>
                  <a:srgbClr val="CC0000"/>
                </a:solidFill>
                <a:latin typeface="+mn-lt"/>
                <a:ea typeface="+mn-ea"/>
              </a:rPr>
              <a:t>智慧型系統</a:t>
            </a:r>
          </a:p>
        </p:txBody>
      </p:sp>
      <p:pic>
        <p:nvPicPr>
          <p:cNvPr id="1156" name="Picture 15" descr="Fonemosa 423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67100" y="2692400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Text Box 33"/>
          <p:cNvSpPr txBox="1">
            <a:spLocks noChangeArrowheads="1"/>
          </p:cNvSpPr>
          <p:nvPr/>
        </p:nvSpPr>
        <p:spPr bwMode="auto">
          <a:xfrm>
            <a:off x="3394075" y="26209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E1 TGW</a:t>
            </a:r>
          </a:p>
        </p:txBody>
      </p:sp>
      <p:sp>
        <p:nvSpPr>
          <p:cNvPr id="3" name="Line 208"/>
          <p:cNvSpPr>
            <a:spLocks noChangeShapeType="1"/>
          </p:cNvSpPr>
          <p:nvPr/>
        </p:nvSpPr>
        <p:spPr bwMode="auto">
          <a:xfrm>
            <a:off x="5435600" y="2857500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1159" name="Picture 15" descr="Fonemosa 423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7900" y="2692400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0" name="Text Box 33"/>
          <p:cNvSpPr txBox="1">
            <a:spLocks noChangeArrowheads="1"/>
          </p:cNvSpPr>
          <p:nvPr/>
        </p:nvSpPr>
        <p:spPr bwMode="auto">
          <a:xfrm>
            <a:off x="4714875" y="26209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E1 TGW</a:t>
            </a:r>
          </a:p>
        </p:txBody>
      </p:sp>
      <p:pic>
        <p:nvPicPr>
          <p:cNvPr id="871434" name="Picture 10" descr="radio-tower-orang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17813" y="1325563"/>
            <a:ext cx="531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radio-tower-orang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48263" y="1270000"/>
            <a:ext cx="531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3" name="Oval 8"/>
          <p:cNvSpPr>
            <a:spLocks noChangeArrowheads="1"/>
          </p:cNvSpPr>
          <p:nvPr/>
        </p:nvSpPr>
        <p:spPr bwMode="auto">
          <a:xfrm>
            <a:off x="539750" y="981075"/>
            <a:ext cx="2209800" cy="6477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66"/>
              </a:gs>
            </a:gsLst>
            <a:lin ang="2700000" scaled="1"/>
          </a:gradFill>
          <a:ln w="9525" algn="ctr">
            <a:solidFill>
              <a:srgbClr val="FF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kumimoji="0" lang="en-US" altLang="zh-TW" sz="1400" b="1"/>
          </a:p>
          <a:p>
            <a:pPr algn="ctr" eaLnBrk="0" hangingPunct="0"/>
            <a:endParaRPr kumimoji="0" lang="en-US" altLang="zh-TW" sz="1400" b="1"/>
          </a:p>
        </p:txBody>
      </p:sp>
      <p:pic>
        <p:nvPicPr>
          <p:cNvPr id="1164" name="Picture 80" descr="j0189198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4213" y="896938"/>
            <a:ext cx="2714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9" name="Text Box 85"/>
          <p:cNvSpPr txBox="1">
            <a:spLocks noChangeArrowheads="1"/>
          </p:cNvSpPr>
          <p:nvPr/>
        </p:nvSpPr>
        <p:spPr bwMode="auto">
          <a:xfrm>
            <a:off x="539750" y="1139825"/>
            <a:ext cx="2266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0" lang="zh-TW" altLang="en-US" sz="1400" b="1" dirty="0">
                <a:solidFill>
                  <a:srgbClr val="EB000C"/>
                </a:solidFill>
                <a:latin typeface="+mn-lt"/>
                <a:ea typeface="+mn-ea"/>
              </a:rPr>
              <a:t>非</a:t>
            </a:r>
            <a:r>
              <a:rPr kumimoji="0" lang="en-US" altLang="zh-TW" sz="1400" b="1" dirty="0">
                <a:solidFill>
                  <a:srgbClr val="EB000C"/>
                </a:solidFill>
                <a:latin typeface="+mn-lt"/>
                <a:ea typeface="+mn-ea"/>
              </a:rPr>
              <a:t>MVPN</a:t>
            </a:r>
            <a:r>
              <a:rPr kumimoji="0" lang="zh-TW" altLang="en-US" sz="1400" b="1" dirty="0">
                <a:solidFill>
                  <a:srgbClr val="EB000C"/>
                </a:solidFill>
                <a:latin typeface="+mn-lt"/>
                <a:ea typeface="+mn-ea"/>
              </a:rPr>
              <a:t>手機</a:t>
            </a:r>
          </a:p>
        </p:txBody>
      </p:sp>
      <p:sp>
        <p:nvSpPr>
          <p:cNvPr id="1166" name="Oval 77"/>
          <p:cNvSpPr>
            <a:spLocks noChangeArrowheads="1"/>
          </p:cNvSpPr>
          <p:nvPr/>
        </p:nvSpPr>
        <p:spPr bwMode="auto">
          <a:xfrm>
            <a:off x="395288" y="1701800"/>
            <a:ext cx="2209800" cy="576263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66"/>
              </a:gs>
            </a:gsLst>
            <a:lin ang="2700000" scaled="1"/>
          </a:gradFill>
          <a:ln w="9525" algn="ctr">
            <a:solidFill>
              <a:srgbClr val="FF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kumimoji="0" lang="en-US" altLang="zh-TW" sz="1400" b="1"/>
          </a:p>
          <a:p>
            <a:pPr algn="ctr" eaLnBrk="0" hangingPunct="0"/>
            <a:endParaRPr kumimoji="0" lang="en-US" altLang="zh-TW" sz="1400" b="1"/>
          </a:p>
        </p:txBody>
      </p:sp>
      <p:sp>
        <p:nvSpPr>
          <p:cNvPr id="3102" name="Text Box 78"/>
          <p:cNvSpPr txBox="1">
            <a:spLocks noChangeArrowheads="1"/>
          </p:cNvSpPr>
          <p:nvPr/>
        </p:nvSpPr>
        <p:spPr bwMode="auto">
          <a:xfrm>
            <a:off x="682625" y="1766888"/>
            <a:ext cx="1703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kumimoji="0" lang="zh-TW" altLang="en-US" sz="1400" b="1" dirty="0">
                <a:solidFill>
                  <a:srgbClr val="EB000C"/>
                </a:solidFill>
                <a:latin typeface="+mn-lt"/>
                <a:ea typeface="+mn-ea"/>
              </a:rPr>
              <a:t>遠傳</a:t>
            </a:r>
            <a:endParaRPr kumimoji="0" lang="en-US" altLang="zh-TW" sz="1400" b="1" dirty="0">
              <a:solidFill>
                <a:srgbClr val="EB000C"/>
              </a:solidFill>
              <a:latin typeface="+mn-lt"/>
              <a:ea typeface="+mn-ea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kumimoji="0" lang="en-US" altLang="zh-TW" sz="1400" b="1" dirty="0">
                <a:solidFill>
                  <a:srgbClr val="EB000C"/>
                </a:solidFill>
                <a:latin typeface="+mn-lt"/>
                <a:ea typeface="+mn-ea"/>
              </a:rPr>
              <a:t>MVPN</a:t>
            </a:r>
            <a:r>
              <a:rPr kumimoji="0" lang="zh-TW" altLang="en-US" sz="1400" b="1" dirty="0">
                <a:solidFill>
                  <a:srgbClr val="EB000C"/>
                </a:solidFill>
                <a:latin typeface="+mn-lt"/>
                <a:ea typeface="+mn-ea"/>
              </a:rPr>
              <a:t>群組手機</a:t>
            </a:r>
          </a:p>
        </p:txBody>
      </p:sp>
      <p:pic>
        <p:nvPicPr>
          <p:cNvPr id="1168" name="Picture 79" descr="j0189198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188" y="1557338"/>
            <a:ext cx="2714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192l">
  <a:themeElements>
    <a:clrScheme name="cdb2004192l 3">
      <a:dk1>
        <a:srgbClr val="000000"/>
      </a:dk1>
      <a:lt1>
        <a:srgbClr val="FFFFFF"/>
      </a:lt1>
      <a:dk2>
        <a:srgbClr val="1D1F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cdb2004192l">
      <a:majorFont>
        <a:latin typeface="Arial"/>
        <a:ea typeface="微軟正黑體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92l 1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2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2l 3">
        <a:dk1>
          <a:srgbClr val="000000"/>
        </a:dk1>
        <a:lt1>
          <a:srgbClr val="FFFFFF"/>
        </a:lt1>
        <a:dk2>
          <a:srgbClr val="1D1F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cdb2004192l</Template>
  <TotalTime>48829</TotalTime>
  <Words>813</Words>
  <Application>Microsoft Office PowerPoint</Application>
  <PresentationFormat>如螢幕大小 (4:3)</PresentationFormat>
  <Paragraphs>256</Paragraphs>
  <Slides>10</Slides>
  <Notes>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cdb2004192l</vt:lpstr>
      <vt:lpstr>PhotoImpact</vt:lpstr>
      <vt:lpstr>投影片 1</vt:lpstr>
      <vt:lpstr>兩岸一碼通架構示意圖</vt:lpstr>
      <vt:lpstr>兩岸一碼通 (集群手機來電顯示據點代表短號)</vt:lpstr>
      <vt:lpstr>兩岸一碼通 (集群手機來電可顯示正確短號)</vt:lpstr>
      <vt:lpstr>手機0元漫遊 </vt:lpstr>
      <vt:lpstr>手機0元漫遊 </vt:lpstr>
      <vt:lpstr>兩岸一碼通情境示意</vt:lpstr>
      <vt:lpstr>投影片 8</vt:lpstr>
      <vt:lpstr>健鼎科技 全球語音整合架構示意圖</vt:lpstr>
      <vt:lpstr>皇將科技 語音通信整合架構</vt:lpstr>
    </vt:vector>
  </TitlesOfParts>
  <Company>VODTEL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MOSA IP-PBX 企業網路通訊一碼通方案</dc:title>
  <dc:creator>Ryan Lo</dc:creator>
  <cp:lastModifiedBy>Chris</cp:lastModifiedBy>
  <cp:revision>405</cp:revision>
  <dcterms:created xsi:type="dcterms:W3CDTF">2012-03-20T01:51:44Z</dcterms:created>
  <dcterms:modified xsi:type="dcterms:W3CDTF">2015-12-31T05:33:07Z</dcterms:modified>
</cp:coreProperties>
</file>