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798" r:id="rId2"/>
    <p:sldId id="799" r:id="rId3"/>
    <p:sldId id="800" r:id="rId4"/>
    <p:sldId id="807" r:id="rId5"/>
    <p:sldId id="817" r:id="rId6"/>
    <p:sldId id="818" r:id="rId7"/>
    <p:sldId id="819" r:id="rId8"/>
    <p:sldId id="809" r:id="rId9"/>
    <p:sldId id="801" r:id="rId10"/>
    <p:sldId id="802" r:id="rId11"/>
    <p:sldId id="803" r:id="rId12"/>
    <p:sldId id="804" r:id="rId13"/>
    <p:sldId id="82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99CCFF"/>
    <a:srgbClr val="FF9900"/>
    <a:srgbClr val="0000CC"/>
    <a:srgbClr val="BBE0E3"/>
    <a:srgbClr val="3399FF"/>
    <a:srgbClr val="0099FF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73" autoAdjust="0"/>
    <p:restoredTop sz="94660" autoAdjust="0"/>
  </p:normalViewPr>
  <p:slideViewPr>
    <p:cSldViewPr>
      <p:cViewPr>
        <p:scale>
          <a:sx n="75" d="100"/>
          <a:sy n="75" d="100"/>
        </p:scale>
        <p:origin x="-1133" y="-2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3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4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2727A74-3257-48D1-AECB-866BD30FB55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718744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C1ABC1DF-EC6F-4D8B-A480-8CA8674ADED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936897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ltGray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1"/>
          <p:cNvGraphicFramePr>
            <a:graphicFrameLocks noChangeAspect="1"/>
          </p:cNvGraphicFramePr>
          <p:nvPr/>
        </p:nvGraphicFramePr>
        <p:xfrm>
          <a:off x="7380320" y="5922963"/>
          <a:ext cx="1763712" cy="935037"/>
        </p:xfrm>
        <a:graphic>
          <a:graphicData uri="http://schemas.openxmlformats.org/presentationml/2006/ole">
            <p:oleObj spid="_x0000_s162824" name="PhotoImpact" r:id="rId4" imgW="2869841" imgH="1523810" progId="PI3.Image">
              <p:embed/>
            </p:oleObj>
          </a:graphicData>
        </a:graphic>
      </p:graphicFrame>
      <p:sp>
        <p:nvSpPr>
          <p:cNvPr id="6" name="Text Box 62"/>
          <p:cNvSpPr txBox="1">
            <a:spLocks noChangeArrowheads="1"/>
          </p:cNvSpPr>
          <p:nvPr userDrawn="1"/>
        </p:nvSpPr>
        <p:spPr bwMode="auto">
          <a:xfrm>
            <a:off x="34925" y="6477000"/>
            <a:ext cx="21888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600" b="1" dirty="0" smtClean="0">
                <a:solidFill>
                  <a:schemeClr val="bg1"/>
                </a:solidFill>
                <a:ea typeface="新細明體" pitchFamily="18" charset="-120"/>
              </a:rPr>
              <a:t>www.emosa.com.tw</a:t>
            </a:r>
            <a:endParaRPr kumimoji="0" lang="en-US" altLang="zh-TW" sz="1600" b="1" dirty="0">
              <a:solidFill>
                <a:schemeClr val="bg1"/>
              </a:solidFill>
              <a:ea typeface="新細明體" pitchFamily="18" charset="-12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114925"/>
            <a:ext cx="7391400" cy="762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pic>
        <p:nvPicPr>
          <p:cNvPr id="7" name="Picture 11" descr="emosa whole logo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00042"/>
            <a:ext cx="2214546" cy="6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 userDrawn="1"/>
        </p:nvSpPr>
        <p:spPr>
          <a:xfrm>
            <a:off x="428628" y="-71462"/>
            <a:ext cx="157160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zh-TW" sz="3600" dirty="0" smtClean="0">
                <a:solidFill>
                  <a:srgbClr val="0066CC"/>
                </a:solidFill>
                <a:latin typeface="Bremen Bd BT" pitchFamily="82" charset="0"/>
              </a:rPr>
              <a:t>MOS</a:t>
            </a:r>
            <a:r>
              <a:rPr lang="en-US" altLang="zh-TW" sz="3600" dirty="0" smtClean="0">
                <a:solidFill>
                  <a:srgbClr val="FF9900"/>
                </a:solidFill>
                <a:latin typeface="Bremen Bd BT" pitchFamily="82" charset="0"/>
              </a:rPr>
              <a:t>A</a:t>
            </a:r>
            <a:endParaRPr lang="zh-TW" altLang="en-US" sz="3600" dirty="0">
              <a:solidFill>
                <a:srgbClr val="FF9900"/>
              </a:solidFill>
              <a:latin typeface="Bremen Bd B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91338" y="44450"/>
            <a:ext cx="2144712" cy="63563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281738" cy="63563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標題及物件在文字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3713" y="44450"/>
            <a:ext cx="7272337" cy="563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8229600" cy="26336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3767138"/>
            <a:ext cx="8229600" cy="263366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41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41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99"/>
          <p:cNvGraphicFramePr>
            <a:graphicFrameLocks noChangeAspect="1"/>
          </p:cNvGraphicFramePr>
          <p:nvPr/>
        </p:nvGraphicFramePr>
        <p:xfrm>
          <a:off x="0" y="0"/>
          <a:ext cx="9144000" cy="763588"/>
        </p:xfrm>
        <a:graphic>
          <a:graphicData uri="http://schemas.openxmlformats.org/presentationml/2006/ole">
            <p:oleObj spid="_x0000_s1032" name="PhotoImpact" r:id="rId16" imgW="9733333" imgH="1219048" progId="PI3.Image">
              <p:embed/>
            </p:oleObj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403350" y="44450"/>
            <a:ext cx="76327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24" name="Rectangle 100"/>
          <p:cNvSpPr>
            <a:spLocks noChangeArrowheads="1"/>
          </p:cNvSpPr>
          <p:nvPr/>
        </p:nvSpPr>
        <p:spPr bwMode="auto">
          <a:xfrm>
            <a:off x="3500430" y="6453212"/>
            <a:ext cx="2133600" cy="4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fld id="{21A1750D-7F2B-456C-9CF3-4FB60DD307A7}" type="slidenum">
              <a:rPr kumimoji="0" lang="zh-TW" altLang="en-US" sz="1400">
                <a:solidFill>
                  <a:srgbClr val="0033CC"/>
                </a:solidFill>
                <a:ea typeface="新細明體" pitchFamily="18" charset="-120"/>
              </a:rPr>
              <a:pPr algn="ctr">
                <a:defRPr/>
              </a:pPr>
              <a:t>‹#›</a:t>
            </a:fld>
            <a:endParaRPr kumimoji="0" lang="en-US" altLang="zh-TW" sz="1400" dirty="0">
              <a:solidFill>
                <a:srgbClr val="0033CC"/>
              </a:solidFill>
              <a:ea typeface="新細明體" pitchFamily="18" charset="-120"/>
            </a:endParaRPr>
          </a:p>
        </p:txBody>
      </p:sp>
      <p:pic>
        <p:nvPicPr>
          <p:cNvPr id="8" name="Picture 11" descr="emosa whole log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00958" y="6412199"/>
            <a:ext cx="1643042" cy="44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 userDrawn="1"/>
        </p:nvSpPr>
        <p:spPr>
          <a:xfrm>
            <a:off x="0" y="-24"/>
            <a:ext cx="157160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zh-TW" sz="3600" dirty="0" smtClean="0">
                <a:solidFill>
                  <a:srgbClr val="0066CC"/>
                </a:solidFill>
                <a:latin typeface="Bremen Bd BT" pitchFamily="82" charset="0"/>
              </a:rPr>
              <a:t>MOS</a:t>
            </a:r>
            <a:r>
              <a:rPr lang="en-US" altLang="zh-TW" sz="3600" dirty="0" smtClean="0">
                <a:solidFill>
                  <a:srgbClr val="FF9900"/>
                </a:solidFill>
                <a:latin typeface="Bremen Bd BT" pitchFamily="82" charset="0"/>
              </a:rPr>
              <a:t>A</a:t>
            </a:r>
            <a:endParaRPr lang="zh-TW" altLang="en-US" sz="3600" dirty="0">
              <a:solidFill>
                <a:srgbClr val="FF9900"/>
              </a:solidFill>
              <a:latin typeface="Bremen Bd BT" pitchFamily="82" charset="0"/>
            </a:endParaRPr>
          </a:p>
        </p:txBody>
      </p:sp>
      <p:sp>
        <p:nvSpPr>
          <p:cNvPr id="10" name="Text Box 62"/>
          <p:cNvSpPr txBox="1">
            <a:spLocks noChangeArrowheads="1"/>
          </p:cNvSpPr>
          <p:nvPr userDrawn="1"/>
        </p:nvSpPr>
        <p:spPr bwMode="auto">
          <a:xfrm>
            <a:off x="34925" y="6477000"/>
            <a:ext cx="21888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600" b="1" dirty="0" smtClean="0">
                <a:solidFill>
                  <a:schemeClr val="tx1"/>
                </a:solidFill>
                <a:ea typeface="新細明體" pitchFamily="18" charset="-120"/>
              </a:rPr>
              <a:t>www.emosa.com.tw</a:t>
            </a:r>
            <a:endParaRPr kumimoji="0" lang="en-US" altLang="zh-TW" sz="1600" b="1" dirty="0">
              <a:solidFill>
                <a:schemeClr val="tx1"/>
              </a:solidFill>
              <a:ea typeface="新細明體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40" r:id="rId13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3.jpeg"/><Relationship Id="rId7" Type="http://schemas.openxmlformats.org/officeDocument/2006/relationships/image" Target="../media/image5.png"/><Relationship Id="rId12" Type="http://schemas.openxmlformats.org/officeDocument/2006/relationships/image" Target="../media/image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11" Type="http://schemas.openxmlformats.org/officeDocument/2006/relationships/image" Target="../media/image13.jpeg"/><Relationship Id="rId5" Type="http://schemas.openxmlformats.org/officeDocument/2006/relationships/image" Target="../media/image35.png"/><Relationship Id="rId10" Type="http://schemas.openxmlformats.org/officeDocument/2006/relationships/image" Target="../media/image9.jpeg"/><Relationship Id="rId4" Type="http://schemas.openxmlformats.org/officeDocument/2006/relationships/image" Target="../media/image34.jpe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jpeg"/><Relationship Id="rId2" Type="http://schemas.openxmlformats.org/officeDocument/2006/relationships/image" Target="../media/image41.jpeg"/><Relationship Id="rId16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png"/><Relationship Id="rId5" Type="http://schemas.openxmlformats.org/officeDocument/2006/relationships/image" Target="../media/image44.jpeg"/><Relationship Id="rId15" Type="http://schemas.openxmlformats.org/officeDocument/2006/relationships/image" Target="../media/image54.pn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9.jpeg"/><Relationship Id="rId10" Type="http://schemas.openxmlformats.org/officeDocument/2006/relationships/image" Target="../media/image17.emf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9.png"/><Relationship Id="rId7" Type="http://schemas.openxmlformats.org/officeDocument/2006/relationships/image" Target="../media/image1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12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9.jpeg"/><Relationship Id="rId7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2.jpeg"/><Relationship Id="rId4" Type="http://schemas.openxmlformats.org/officeDocument/2006/relationships/image" Target="../media/image13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684213" y="2565400"/>
            <a:ext cx="7777162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54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MOS</a:t>
            </a:r>
            <a:r>
              <a:rPr lang="en-US" altLang="zh-TW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A </a:t>
            </a:r>
            <a:r>
              <a:rPr lang="en-US" altLang="zh-TW" sz="5400" b="1" dirty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IP-PBX</a:t>
            </a: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cs typeface="Arial Unicode MS" pitchFamily="34" charset="-120"/>
              </a:rPr>
              <a:t>隨身</a:t>
            </a:r>
            <a:r>
              <a:rPr kumimoji="0" lang="zh-TW" altLang="en-US" sz="48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cs typeface="Arial Unicode MS" pitchFamily="34" charset="-120"/>
              </a:rPr>
              <a:t>會議架構</a:t>
            </a:r>
            <a:endParaRPr kumimoji="0" lang="en-US" altLang="zh-TW" sz="48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13"/>
          <p:cNvGrpSpPr/>
          <p:nvPr/>
        </p:nvGrpSpPr>
        <p:grpSpPr>
          <a:xfrm>
            <a:off x="6715140" y="2214554"/>
            <a:ext cx="2214578" cy="2928958"/>
            <a:chOff x="6500826" y="1357298"/>
            <a:chExt cx="1928826" cy="2500330"/>
          </a:xfrm>
        </p:grpSpPr>
        <p:pic>
          <p:nvPicPr>
            <p:cNvPr id="12" name="圖片 11" descr="JAPAN MAP.jpe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00826" y="1357298"/>
              <a:ext cx="1857388" cy="2457468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 bwMode="auto">
            <a:xfrm>
              <a:off x="7929586" y="3143248"/>
              <a:ext cx="500066" cy="7143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9" name="圖片 18" descr="TW MAP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1928802"/>
            <a:ext cx="2214578" cy="400480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41344"/>
          </a:xfrm>
        </p:spPr>
        <p:txBody>
          <a:bodyPr/>
          <a:lstStyle/>
          <a:p>
            <a:r>
              <a:rPr lang="zh-TW" altLang="en-US" dirty="0"/>
              <a:t>隨身會議</a:t>
            </a:r>
            <a:r>
              <a:rPr lang="zh-TW" altLang="en-US" dirty="0" smtClean="0"/>
              <a:t>視訊型態</a:t>
            </a:r>
            <a:endParaRPr lang="zh-TW" altLang="en-US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929058" y="4286256"/>
            <a:ext cx="128588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 b="1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台灣總公司</a:t>
            </a:r>
            <a:endParaRPr lang="zh-CN" altLang="en-US" sz="1600" b="1" dirty="0">
              <a:solidFill>
                <a:srgbClr val="00009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圖片 8" descr="USA MAP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643446"/>
            <a:ext cx="2667000" cy="1714500"/>
          </a:xfrm>
          <a:prstGeom prst="rect">
            <a:avLst/>
          </a:prstGeom>
        </p:spPr>
      </p:pic>
      <p:pic>
        <p:nvPicPr>
          <p:cNvPr id="18" name="圖片 17" descr="CHINA 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14" y="857232"/>
            <a:ext cx="2343150" cy="1952625"/>
          </a:xfrm>
          <a:prstGeom prst="rect">
            <a:avLst/>
          </a:prstGeom>
        </p:spPr>
      </p:pic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928662" y="5286388"/>
            <a:ext cx="128588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 b="1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美國分公司</a:t>
            </a:r>
            <a:endParaRPr lang="zh-CN" altLang="en-US" sz="1600" b="1" dirty="0">
              <a:solidFill>
                <a:srgbClr val="00009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1157280" y="1714488"/>
            <a:ext cx="128588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 b="1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大陸分公司</a:t>
            </a:r>
            <a:endParaRPr lang="zh-CN" altLang="en-US" sz="1600" b="1" dirty="0">
              <a:solidFill>
                <a:srgbClr val="00009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7429520" y="4643446"/>
            <a:ext cx="128588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 b="1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日本分公司</a:t>
            </a:r>
            <a:endParaRPr lang="zh-CN" altLang="en-US" sz="1600" b="1" dirty="0">
              <a:solidFill>
                <a:srgbClr val="00009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3143240" y="857232"/>
            <a:ext cx="5143536" cy="338554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Mail</a:t>
            </a:r>
            <a:r>
              <a:rPr lang="zh-TW" altLang="en-US" sz="1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通知各地與會人員會議室號碼，不論任何時間地點，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7" name="圖片 26" descr="會議3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3054912"/>
            <a:ext cx="1785950" cy="118846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" name="圖片 19" descr="Support-different-displa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0100" y="4286256"/>
            <a:ext cx="1785950" cy="101520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1" name="圖片 20" descr="RHUB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42976" y="857232"/>
            <a:ext cx="1364950" cy="76741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2" name="圖片 31" descr="suppor-n-webcam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29520" y="3643314"/>
            <a:ext cx="1292368" cy="98106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3" name="圖片 32" descr="IPAD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8596" y="785794"/>
            <a:ext cx="642942" cy="888674"/>
          </a:xfrm>
          <a:prstGeom prst="rect">
            <a:avLst/>
          </a:prstGeom>
        </p:spPr>
      </p:pic>
      <p:pic>
        <p:nvPicPr>
          <p:cNvPr id="34" name="Picture 73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00892" y="3714752"/>
            <a:ext cx="357190" cy="65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圖片 34" descr="NB2.jpe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429132"/>
            <a:ext cx="929929" cy="666742"/>
          </a:xfrm>
          <a:prstGeom prst="rect">
            <a:avLst/>
          </a:prstGeom>
        </p:spPr>
      </p:pic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3143240" y="1214422"/>
            <a:ext cx="1428760" cy="338554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只要透過平板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4500562" y="1214422"/>
            <a:ext cx="1500198" cy="338554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TW" altLang="en-US" sz="1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、筆記型電腦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6000760" y="1214422"/>
            <a:ext cx="2286016" cy="338554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、智慧型手機即可與會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弧形向右箭號 45"/>
          <p:cNvSpPr/>
          <p:nvPr/>
        </p:nvSpPr>
        <p:spPr bwMode="auto">
          <a:xfrm rot="5400000">
            <a:off x="5679289" y="1535893"/>
            <a:ext cx="1000132" cy="2357454"/>
          </a:xfrm>
          <a:prstGeom prst="curvedRightArrow">
            <a:avLst>
              <a:gd name="adj1" fmla="val 22406"/>
              <a:gd name="adj2" fmla="val 58968"/>
              <a:gd name="adj3" fmla="val 2627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弧形箭號 (上彎) 47"/>
          <p:cNvSpPr/>
          <p:nvPr/>
        </p:nvSpPr>
        <p:spPr bwMode="auto">
          <a:xfrm>
            <a:off x="2143108" y="5286388"/>
            <a:ext cx="2571768" cy="1285860"/>
          </a:xfrm>
          <a:prstGeom prst="curvedUpArrow">
            <a:avLst>
              <a:gd name="adj1" fmla="val 15278"/>
              <a:gd name="adj2" fmla="val 50000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弧形箭號 (上彎) 48"/>
          <p:cNvSpPr/>
          <p:nvPr/>
        </p:nvSpPr>
        <p:spPr bwMode="auto">
          <a:xfrm rot="1422602">
            <a:off x="1109626" y="2699788"/>
            <a:ext cx="2754581" cy="1285860"/>
          </a:xfrm>
          <a:prstGeom prst="curvedUpArrow">
            <a:avLst>
              <a:gd name="adj1" fmla="val 15278"/>
              <a:gd name="adj2" fmla="val 50000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6" grpId="0" animBg="1"/>
      <p:bldP spid="37" grpId="0" animBg="1"/>
      <p:bldP spid="38" grpId="0" animBg="1"/>
      <p:bldP spid="46" grpId="0" animBg="1"/>
      <p:bldP spid="48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圖片 3" descr="hd-pro-webcam-c920-feature-image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997200"/>
            <a:ext cx="2376487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圖片 4" descr="hd-webcam-c615-glamour-image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836613"/>
            <a:ext cx="2519362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3708400" y="1412875"/>
            <a:ext cx="5040313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0" lang="en-US" altLang="zh-TW" sz="3600" b="1" dirty="0">
                <a:solidFill>
                  <a:srgbClr val="00B0F0"/>
                </a:solidFill>
                <a:latin typeface="Microsoft YaHei" pitchFamily="34" charset="-122"/>
                <a:ea typeface="Microsoft YaHei" pitchFamily="34" charset="-122"/>
              </a:rPr>
              <a:t>Conference</a:t>
            </a:r>
            <a:r>
              <a:rPr kumimoji="0" lang="zh-TW" altLang="en-US" sz="3600" b="1" dirty="0">
                <a:solidFill>
                  <a:srgbClr val="00B0F0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kumimoji="0" lang="en-US" altLang="zh-TW" sz="3600" b="1" dirty="0">
                <a:solidFill>
                  <a:srgbClr val="00B0F0"/>
                </a:solidFill>
                <a:latin typeface="Microsoft YaHei" pitchFamily="34" charset="-122"/>
                <a:ea typeface="Microsoft YaHei" pitchFamily="34" charset="-122"/>
              </a:rPr>
              <a:t>Cam C615 , C920 </a:t>
            </a:r>
          </a:p>
          <a:p>
            <a:pPr algn="ctr">
              <a:lnSpc>
                <a:spcPct val="90000"/>
              </a:lnSpc>
              <a:buClr>
                <a:srgbClr val="363636"/>
              </a:buClr>
              <a:buFont typeface="Wingdings" pitchFamily="2" charset="2"/>
              <a:buNone/>
            </a:pPr>
            <a:endParaRPr lang="en-US" altLang="zh-TW" b="1" dirty="0">
              <a:solidFill>
                <a:srgbClr val="666666"/>
              </a:solidFill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algn="ctr"/>
            <a:r>
              <a:rPr lang="zh-TW" altLang="en-US" b="1" dirty="0">
                <a:solidFill>
                  <a:srgbClr val="666666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專為個人視訊所會議設計，集全高清</a:t>
            </a:r>
            <a:r>
              <a:rPr lang="en-US" altLang="zh-CN" b="1" dirty="0">
                <a:solidFill>
                  <a:srgbClr val="666666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1080p</a:t>
            </a:r>
          </a:p>
          <a:p>
            <a:pPr algn="ctr"/>
            <a:r>
              <a:rPr lang="zh-TW" altLang="en-US" b="1" dirty="0">
                <a:solidFill>
                  <a:srgbClr val="666666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視頻和專業音訊功能於一身的視訊會議解決方案</a:t>
            </a:r>
            <a:endParaRPr lang="en-US" altLang="zh-TW" b="1" dirty="0">
              <a:solidFill>
                <a:srgbClr val="666666"/>
              </a:solidFill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algn="ctr"/>
            <a:r>
              <a:rPr lang="zh-TW" altLang="en-US" b="1" dirty="0">
                <a:solidFill>
                  <a:srgbClr val="666666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建議參考價格 </a:t>
            </a:r>
            <a:r>
              <a:rPr lang="en-US" altLang="zh-TW" b="1" dirty="0">
                <a:solidFill>
                  <a:srgbClr val="666666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: $2,600~3,600</a:t>
            </a:r>
            <a:endParaRPr lang="zh-TW" altLang="en-US" b="1" dirty="0">
              <a:solidFill>
                <a:srgbClr val="666666"/>
              </a:solidFill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algn="ctr"/>
            <a:endParaRPr lang="en-US" altLang="zh-TW" b="1" dirty="0">
              <a:solidFill>
                <a:srgbClr val="666666"/>
              </a:solidFill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algn="ctr">
              <a:buFontTx/>
              <a:buChar char="-"/>
            </a:pPr>
            <a:r>
              <a:rPr lang="zh-TW" altLang="en-US" b="1" dirty="0">
                <a:solidFill>
                  <a:srgbClr val="666666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個人會議室</a:t>
            </a:r>
          </a:p>
        </p:txBody>
      </p:sp>
      <p:sp>
        <p:nvSpPr>
          <p:cNvPr id="7" name="Right Arrow 43"/>
          <p:cNvSpPr/>
          <p:nvPr/>
        </p:nvSpPr>
        <p:spPr>
          <a:xfrm>
            <a:off x="1187450" y="5300663"/>
            <a:ext cx="3030538" cy="941387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rgbClr val="FFFFFF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個人會議</a:t>
            </a:r>
            <a:endParaRPr kumimoji="0" lang="en-US" b="1" dirty="0">
              <a:solidFill>
                <a:srgbClr val="FFFFFF">
                  <a:lumMod val="5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41344"/>
          </a:xfrm>
        </p:spPr>
        <p:txBody>
          <a:bodyPr/>
          <a:lstStyle/>
          <a:p>
            <a:r>
              <a:rPr lang="en-US" altLang="zh-TW" dirty="0" smtClean="0"/>
              <a:t>PC</a:t>
            </a:r>
            <a:r>
              <a:rPr lang="zh-TW" altLang="en-US" dirty="0" smtClean="0"/>
              <a:t>攝影鏡頭搭配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0" y="981075"/>
            <a:ext cx="43497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1"/>
          <p:cNvSpPr>
            <a:spLocks noChangeArrowheads="1"/>
          </p:cNvSpPr>
          <p:nvPr/>
        </p:nvSpPr>
        <p:spPr bwMode="auto">
          <a:xfrm>
            <a:off x="4716463" y="919174"/>
            <a:ext cx="4032250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buClr>
                <a:srgbClr val="363636"/>
              </a:buClr>
              <a:buFont typeface="Wingdings" pitchFamily="2" charset="2"/>
              <a:buNone/>
            </a:pPr>
            <a:r>
              <a:rPr kumimoji="0" lang="en-US" altLang="zh-TW" sz="3600" b="1" dirty="0">
                <a:solidFill>
                  <a:srgbClr val="00B0F0"/>
                </a:solidFill>
                <a:latin typeface="Microsoft YaHei" pitchFamily="34" charset="-122"/>
                <a:ea typeface="Microsoft YaHei" pitchFamily="34" charset="-122"/>
              </a:rPr>
              <a:t>Conference</a:t>
            </a:r>
            <a:r>
              <a:rPr kumimoji="0" lang="zh-TW" altLang="en-US" sz="3600" b="1" dirty="0">
                <a:solidFill>
                  <a:srgbClr val="00B0F0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kumimoji="0" lang="en-US" altLang="zh-TW" sz="3600" b="1" dirty="0">
                <a:solidFill>
                  <a:srgbClr val="00B0F0"/>
                </a:solidFill>
                <a:latin typeface="Microsoft YaHei" pitchFamily="34" charset="-122"/>
                <a:ea typeface="Microsoft YaHei" pitchFamily="34" charset="-122"/>
              </a:rPr>
              <a:t>Cam CC3000e</a:t>
            </a:r>
          </a:p>
          <a:p>
            <a:pPr algn="ctr">
              <a:lnSpc>
                <a:spcPct val="90000"/>
              </a:lnSpc>
              <a:buClr>
                <a:srgbClr val="363636"/>
              </a:buClr>
              <a:buFontTx/>
              <a:buChar char="-"/>
            </a:pPr>
            <a:endParaRPr lang="en-US" altLang="zh-TW" b="1" dirty="0">
              <a:solidFill>
                <a:srgbClr val="666666"/>
              </a:solidFill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algn="ctr">
              <a:lnSpc>
                <a:spcPct val="90000"/>
              </a:lnSpc>
              <a:buClr>
                <a:srgbClr val="363636"/>
              </a:buClr>
            </a:pPr>
            <a:r>
              <a:rPr lang="zh-CN" altLang="en-US" b="1" dirty="0">
                <a:solidFill>
                  <a:srgbClr val="666666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提供一流全高清</a:t>
            </a:r>
            <a:r>
              <a:rPr lang="en-US" altLang="zh-CN" b="1" dirty="0">
                <a:solidFill>
                  <a:srgbClr val="666666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1080p</a:t>
            </a:r>
            <a:r>
              <a:rPr lang="zh-TW" altLang="en-US" b="1" dirty="0">
                <a:solidFill>
                  <a:srgbClr val="666666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視頻和專業音訊的視訊會議，輕鬆的將一般的會議室變成具視頻協作能力的會議室。</a:t>
            </a:r>
            <a:endParaRPr lang="en-US" altLang="zh-TW" b="1" dirty="0">
              <a:solidFill>
                <a:srgbClr val="666666"/>
              </a:solidFill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algn="ctr">
              <a:lnSpc>
                <a:spcPct val="90000"/>
              </a:lnSpc>
              <a:buClr>
                <a:srgbClr val="363636"/>
              </a:buClr>
            </a:pPr>
            <a:r>
              <a:rPr lang="zh-TW" altLang="en-US" b="1" dirty="0">
                <a:solidFill>
                  <a:srgbClr val="666666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建議參考價格 </a:t>
            </a:r>
            <a:r>
              <a:rPr lang="en-US" altLang="zh-TW" b="1" dirty="0">
                <a:solidFill>
                  <a:srgbClr val="666666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: $30,000</a:t>
            </a:r>
            <a:endParaRPr lang="en-US" altLang="zh-CN" b="1" dirty="0">
              <a:solidFill>
                <a:srgbClr val="666666"/>
              </a:solidFill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algn="ctr">
              <a:lnSpc>
                <a:spcPct val="90000"/>
              </a:lnSpc>
              <a:buClr>
                <a:srgbClr val="363636"/>
              </a:buClr>
              <a:buFontTx/>
              <a:buChar char="-"/>
            </a:pPr>
            <a:endParaRPr lang="en-US" altLang="zh-TW" b="1" dirty="0">
              <a:solidFill>
                <a:srgbClr val="666666"/>
              </a:solidFill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algn="ctr">
              <a:lnSpc>
                <a:spcPct val="90000"/>
              </a:lnSpc>
              <a:buClr>
                <a:srgbClr val="363636"/>
              </a:buClr>
              <a:buFontTx/>
              <a:buChar char="-"/>
            </a:pPr>
            <a:r>
              <a:rPr lang="en-US" altLang="zh-TW" b="1" dirty="0">
                <a:solidFill>
                  <a:srgbClr val="666666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90◦</a:t>
            </a:r>
            <a:r>
              <a:rPr lang="zh-TW" altLang="en-US" b="1" dirty="0">
                <a:solidFill>
                  <a:srgbClr val="666666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環視場域</a:t>
            </a:r>
          </a:p>
          <a:p>
            <a:pPr algn="ctr">
              <a:lnSpc>
                <a:spcPct val="90000"/>
              </a:lnSpc>
              <a:buClr>
                <a:srgbClr val="363636"/>
              </a:buClr>
              <a:buFontTx/>
              <a:buChar char="-"/>
            </a:pPr>
            <a:r>
              <a:rPr lang="en-US" altLang="zh-TW" b="1" dirty="0">
                <a:solidFill>
                  <a:srgbClr val="666666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6</a:t>
            </a:r>
            <a:r>
              <a:rPr lang="zh-TW" altLang="en-US" b="1" dirty="0">
                <a:solidFill>
                  <a:srgbClr val="666666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公尺收音範圍</a:t>
            </a:r>
            <a:endParaRPr lang="en-US" altLang="zh-TW" b="1" dirty="0">
              <a:solidFill>
                <a:srgbClr val="666666"/>
              </a:solidFill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algn="ctr">
              <a:lnSpc>
                <a:spcPct val="90000"/>
              </a:lnSpc>
              <a:buClr>
                <a:srgbClr val="363636"/>
              </a:buClr>
              <a:buFontTx/>
              <a:buChar char="-"/>
            </a:pPr>
            <a:r>
              <a:rPr lang="zh-TW" altLang="en-US" b="1" dirty="0">
                <a:solidFill>
                  <a:srgbClr val="666666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藍芽功能</a:t>
            </a:r>
          </a:p>
          <a:p>
            <a:pPr algn="ctr">
              <a:lnSpc>
                <a:spcPct val="90000"/>
              </a:lnSpc>
              <a:buClr>
                <a:srgbClr val="363636"/>
              </a:buClr>
              <a:buFontTx/>
              <a:buChar char="-"/>
            </a:pPr>
            <a:r>
              <a:rPr lang="zh-TW" altLang="en-US" b="1" dirty="0">
                <a:solidFill>
                  <a:srgbClr val="666666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來電顯示，攝像頭預設位置</a:t>
            </a:r>
          </a:p>
          <a:p>
            <a:pPr algn="ctr">
              <a:lnSpc>
                <a:spcPct val="90000"/>
              </a:lnSpc>
              <a:buClr>
                <a:srgbClr val="363636"/>
              </a:buClr>
              <a:buFontTx/>
              <a:buChar char="-"/>
            </a:pPr>
            <a:r>
              <a:rPr lang="zh-TW" altLang="en-US" b="1" dirty="0">
                <a:solidFill>
                  <a:srgbClr val="666666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可壁掛攝像頭</a:t>
            </a:r>
          </a:p>
          <a:p>
            <a:pPr algn="ctr">
              <a:lnSpc>
                <a:spcPct val="90000"/>
              </a:lnSpc>
              <a:buClr>
                <a:srgbClr val="363636"/>
              </a:buClr>
              <a:buFontTx/>
              <a:buChar char="-"/>
            </a:pPr>
            <a:r>
              <a:rPr lang="en-US" altLang="zh-TW" b="1" dirty="0">
                <a:solidFill>
                  <a:srgbClr val="666666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6-10</a:t>
            </a:r>
            <a:r>
              <a:rPr lang="zh-TW" altLang="en-US" b="1" dirty="0">
                <a:solidFill>
                  <a:srgbClr val="666666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人的會議</a:t>
            </a:r>
          </a:p>
        </p:txBody>
      </p:sp>
      <p:sp>
        <p:nvSpPr>
          <p:cNvPr id="6" name="Right Arrow 45"/>
          <p:cNvSpPr/>
          <p:nvPr/>
        </p:nvSpPr>
        <p:spPr>
          <a:xfrm>
            <a:off x="0" y="5229225"/>
            <a:ext cx="2959068" cy="931863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rgbClr val="FFFFFF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中型會議</a:t>
            </a:r>
            <a:endParaRPr kumimoji="0" lang="en-US" b="1" dirty="0">
              <a:solidFill>
                <a:srgbClr val="FFFFFF">
                  <a:lumMod val="5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1749" name="圖片 6" descr="1234566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4143380"/>
            <a:ext cx="2592388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41344"/>
          </a:xfrm>
        </p:spPr>
        <p:txBody>
          <a:bodyPr/>
          <a:lstStyle/>
          <a:p>
            <a:r>
              <a:rPr lang="zh-TW" altLang="en-US" dirty="0" smtClean="0"/>
              <a:t>會議室攝影鏡頭搭配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隨身會議產品規格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57158" y="3071810"/>
          <a:ext cx="8429684" cy="3500772"/>
        </p:xfrm>
        <a:graphic>
          <a:graphicData uri="http://schemas.openxmlformats.org/drawingml/2006/table">
            <a:tbl>
              <a:tblPr/>
              <a:tblGrid>
                <a:gridCol w="2143141"/>
                <a:gridCol w="6286543"/>
              </a:tblGrid>
              <a:tr h="120160"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b="1" i="0" u="none" strike="noStrike" dirty="0">
                          <a:solidFill>
                            <a:srgbClr val="000080"/>
                          </a:solidFill>
                          <a:latin typeface="微軟正黑體"/>
                        </a:rPr>
                        <a:t>產品</a:t>
                      </a:r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latin typeface="微軟正黑體"/>
                        </a:rPr>
                        <a:t> </a:t>
                      </a:r>
                      <a:endParaRPr lang="zh-TW" altLang="en-US" sz="1000" b="1" i="0" u="none" strike="noStrike" dirty="0">
                        <a:solidFill>
                          <a:srgbClr val="000080"/>
                        </a:solidFill>
                        <a:latin typeface="微軟正黑體"/>
                      </a:endParaRPr>
                    </a:p>
                  </a:txBody>
                  <a:tcPr marL="6726" marR="6726" marT="6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000" b="1" i="0" u="none" strike="noStrike">
                          <a:solidFill>
                            <a:srgbClr val="000080"/>
                          </a:solidFill>
                          <a:latin typeface="微軟正黑體"/>
                        </a:rPr>
                        <a:t>規格</a:t>
                      </a: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latin typeface="微軟正黑體"/>
                        </a:rPr>
                        <a:t> </a:t>
                      </a:r>
                      <a:endParaRPr lang="zh-TW" altLang="en-US" sz="1000" b="1" i="0" u="none" strike="noStrike">
                        <a:solidFill>
                          <a:srgbClr val="000080"/>
                        </a:solidFill>
                        <a:latin typeface="微軟正黑體"/>
                      </a:endParaRPr>
                    </a:p>
                  </a:txBody>
                  <a:tcPr marL="6726" marR="6726" marT="6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60"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TM-210</a:t>
                      </a:r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微軟正黑體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262626"/>
                        </a:solidFill>
                        <a:latin typeface="微軟正黑體"/>
                      </a:endParaRPr>
                    </a:p>
                  </a:txBody>
                  <a:tcPr marL="6726" marR="6726" marT="6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1000" b="1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預設的容量</a:t>
                      </a:r>
                      <a:r>
                        <a:rPr lang="zh-TW" altLang="en-US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： </a:t>
                      </a:r>
                      <a:r>
                        <a:rPr lang="en-US" altLang="zh-TW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2 </a:t>
                      </a:r>
                      <a:r>
                        <a:rPr lang="zh-TW" altLang="en-US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間會議室，</a:t>
                      </a:r>
                      <a:r>
                        <a:rPr lang="en-US" altLang="zh-TW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10</a:t>
                      </a:r>
                      <a:r>
                        <a:rPr lang="zh-TW" altLang="en-US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同時上線參與者            </a:t>
                      </a:r>
                      <a:r>
                        <a:rPr lang="zh-TW" altLang="en-US" sz="1000" b="1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最大容量</a:t>
                      </a:r>
                      <a:r>
                        <a:rPr lang="en-US" altLang="zh-TW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: </a:t>
                      </a:r>
                      <a:r>
                        <a:rPr lang="en-US" altLang="zh-TW" sz="1000" b="0" i="0" u="none" strike="noStrike" dirty="0" smtClean="0">
                          <a:solidFill>
                            <a:srgbClr val="262626"/>
                          </a:solidFill>
                          <a:latin typeface="微軟正黑體"/>
                        </a:rPr>
                        <a:t>  </a:t>
                      </a:r>
                      <a:r>
                        <a:rPr lang="en-US" altLang="zh-TW" sz="1000" b="0" i="0" u="none" strike="noStrike" baseline="0" dirty="0" smtClean="0">
                          <a:solidFill>
                            <a:srgbClr val="262626"/>
                          </a:solidFill>
                          <a:latin typeface="微軟正黑體"/>
                        </a:rPr>
                        <a:t> </a:t>
                      </a:r>
                      <a:r>
                        <a:rPr lang="en-US" altLang="zh-TW" sz="1000" b="0" i="0" u="none" strike="noStrike" dirty="0" smtClean="0">
                          <a:solidFill>
                            <a:srgbClr val="262626"/>
                          </a:solidFill>
                          <a:latin typeface="微軟正黑體"/>
                        </a:rPr>
                        <a:t>4 </a:t>
                      </a:r>
                      <a:r>
                        <a:rPr lang="zh-TW" altLang="en-US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間會議室， </a:t>
                      </a:r>
                      <a:r>
                        <a:rPr lang="en-US" altLang="zh-TW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20</a:t>
                      </a:r>
                      <a:r>
                        <a:rPr lang="zh-TW" altLang="en-US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個同時上線參與者</a:t>
                      </a:r>
                      <a:endParaRPr lang="zh-TW" altLang="en-US" sz="1000" b="1" i="0" u="none" strike="noStrike" dirty="0">
                        <a:solidFill>
                          <a:srgbClr val="262626"/>
                        </a:solidFill>
                        <a:latin typeface="微軟正黑體"/>
                      </a:endParaRPr>
                    </a:p>
                  </a:txBody>
                  <a:tcPr marL="6726" marR="6726" marT="6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01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1000" b="1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尺寸</a:t>
                      </a:r>
                      <a:r>
                        <a:rPr lang="en-US" altLang="zh-TW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(</a:t>
                      </a:r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L x D x H): 9“x 6 x 1.2”                                        </a:t>
                      </a:r>
                      <a:r>
                        <a:rPr lang="zh-TW" altLang="en-US" sz="1000" b="1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網路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： </a:t>
                      </a:r>
                      <a:r>
                        <a:rPr lang="en-US" altLang="zh-TW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10/100/1000 </a:t>
                      </a:r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Mb 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乙太網</a:t>
                      </a:r>
                      <a:endParaRPr lang="zh-TW" altLang="en-US" sz="1000" b="1" i="0" u="none" strike="noStrike">
                        <a:solidFill>
                          <a:srgbClr val="262626"/>
                        </a:solidFill>
                        <a:latin typeface="微軟正黑體"/>
                      </a:endParaRPr>
                    </a:p>
                  </a:txBody>
                  <a:tcPr marL="6726" marR="6726" marT="6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1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1000" b="1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電源：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 </a:t>
                      </a:r>
                      <a:r>
                        <a:rPr lang="en-US" altLang="zh-TW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10</a:t>
                      </a:r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W，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直流 </a:t>
                      </a:r>
                      <a:r>
                        <a:rPr lang="en-US" altLang="zh-TW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12</a:t>
                      </a:r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V 5A （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外部配接器）</a:t>
                      </a: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latin typeface="微軟正黑體"/>
                        </a:rPr>
                        <a:t> </a:t>
                      </a:r>
                      <a:endParaRPr lang="zh-TW" altLang="en-US" sz="1000" b="1" i="0" u="none" strike="noStrike">
                        <a:solidFill>
                          <a:srgbClr val="262626"/>
                        </a:solidFill>
                        <a:latin typeface="微軟正黑體"/>
                      </a:endParaRPr>
                    </a:p>
                  </a:txBody>
                  <a:tcPr marL="6726" marR="6726" marT="6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60"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TM-270</a:t>
                      </a:r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微軟正黑體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262626"/>
                        </a:solidFill>
                        <a:latin typeface="微軟正黑體"/>
                      </a:endParaRPr>
                    </a:p>
                  </a:txBody>
                  <a:tcPr marL="6726" marR="6726" marT="6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1000" b="1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預設的容量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： </a:t>
                      </a:r>
                      <a:r>
                        <a:rPr lang="en-US" altLang="zh-TW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3 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間會議室，</a:t>
                      </a:r>
                      <a:r>
                        <a:rPr lang="en-US" altLang="zh-TW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15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同時上線參與者            </a:t>
                      </a:r>
                      <a:r>
                        <a:rPr lang="zh-TW" altLang="en-US" sz="1000" b="1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最大容量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： </a:t>
                      </a:r>
                      <a:r>
                        <a:rPr lang="en-US" altLang="zh-TW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10 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間會議室，</a:t>
                      </a:r>
                      <a:r>
                        <a:rPr lang="en-US" altLang="zh-TW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50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個同時上線參與者</a:t>
                      </a:r>
                      <a:endParaRPr lang="zh-TW" altLang="en-US" sz="1000" b="1" i="0" u="none" strike="noStrike">
                        <a:solidFill>
                          <a:srgbClr val="262626"/>
                        </a:solidFill>
                        <a:latin typeface="微軟正黑體"/>
                      </a:endParaRPr>
                    </a:p>
                  </a:txBody>
                  <a:tcPr marL="6726" marR="6726" marT="6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01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1000" b="1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尺寸</a:t>
                      </a:r>
                      <a:r>
                        <a:rPr lang="en-US" altLang="zh-TW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(</a:t>
                      </a:r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L x D x H): 9“x 6 x 1.2”                                        </a:t>
                      </a:r>
                      <a:r>
                        <a:rPr lang="zh-TW" altLang="en-US" sz="1000" b="1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網路</a:t>
                      </a:r>
                      <a:r>
                        <a:rPr lang="zh-TW" altLang="en-US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： </a:t>
                      </a:r>
                      <a:r>
                        <a:rPr lang="en-US" altLang="zh-TW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10/100/1000 </a:t>
                      </a:r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Mb </a:t>
                      </a:r>
                      <a:r>
                        <a:rPr lang="zh-TW" altLang="en-US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乙太網</a:t>
                      </a:r>
                      <a:endParaRPr lang="zh-TW" altLang="en-US" sz="1000" b="1" i="0" u="none" strike="noStrike" dirty="0">
                        <a:solidFill>
                          <a:srgbClr val="262626"/>
                        </a:solidFill>
                        <a:latin typeface="微軟正黑體"/>
                      </a:endParaRPr>
                    </a:p>
                  </a:txBody>
                  <a:tcPr marL="6726" marR="6726" marT="6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1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1000" b="1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電源：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 </a:t>
                      </a:r>
                      <a:r>
                        <a:rPr lang="en-US" altLang="zh-TW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10</a:t>
                      </a:r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W，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直流 </a:t>
                      </a:r>
                      <a:r>
                        <a:rPr lang="en-US" altLang="zh-TW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12</a:t>
                      </a:r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V 5A （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外部配接器）</a:t>
                      </a: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latin typeface="微軟正黑體"/>
                        </a:rPr>
                        <a:t> </a:t>
                      </a:r>
                      <a:endParaRPr lang="zh-TW" altLang="en-US" sz="1000" b="1" i="0" u="none" strike="noStrike">
                        <a:solidFill>
                          <a:srgbClr val="262626"/>
                        </a:solidFill>
                        <a:latin typeface="微軟正黑體"/>
                      </a:endParaRPr>
                    </a:p>
                  </a:txBody>
                  <a:tcPr marL="6726" marR="6726" marT="6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60"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TM-510</a:t>
                      </a:r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微軟正黑體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262626"/>
                        </a:solidFill>
                        <a:latin typeface="微軟正黑體"/>
                      </a:endParaRPr>
                    </a:p>
                  </a:txBody>
                  <a:tcPr marL="6726" marR="6726" marT="6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1000" b="1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預設的容量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： </a:t>
                      </a:r>
                      <a:r>
                        <a:rPr lang="en-US" altLang="zh-TW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4 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間會議室，</a:t>
                      </a:r>
                      <a:r>
                        <a:rPr lang="en-US" altLang="zh-TW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20 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個同時上線參與者       </a:t>
                      </a:r>
                      <a:r>
                        <a:rPr lang="zh-TW" altLang="en-US" sz="1000" b="1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最大容量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： </a:t>
                      </a:r>
                      <a:r>
                        <a:rPr lang="en-US" altLang="zh-TW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20 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間會議室，</a:t>
                      </a:r>
                      <a:r>
                        <a:rPr lang="en-US" altLang="zh-TW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100 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個同時上線參與者</a:t>
                      </a:r>
                      <a:endParaRPr lang="zh-TW" altLang="en-US" sz="1000" b="1" i="0" u="none" strike="noStrike">
                        <a:solidFill>
                          <a:srgbClr val="262626"/>
                        </a:solidFill>
                        <a:latin typeface="微軟正黑體"/>
                      </a:endParaRPr>
                    </a:p>
                  </a:txBody>
                  <a:tcPr marL="6726" marR="6726" marT="6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01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1000" b="1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尺寸 </a:t>
                      </a:r>
                      <a:r>
                        <a:rPr lang="en-US" altLang="zh-TW" sz="1000" b="1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: </a:t>
                      </a:r>
                      <a:r>
                        <a:rPr lang="en-US" altLang="zh-TW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(</a:t>
                      </a:r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L x D x H): 9“x 6”x 1.7“                                  </a:t>
                      </a:r>
                      <a:r>
                        <a:rPr lang="zh-TW" altLang="en-US" sz="1000" b="1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網路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： </a:t>
                      </a:r>
                      <a:r>
                        <a:rPr lang="en-US" altLang="zh-TW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10/100/1000 </a:t>
                      </a:r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Mb 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乙太網</a:t>
                      </a:r>
                      <a:endParaRPr lang="zh-TW" altLang="en-US" sz="1000" b="1" i="0" u="none" strike="noStrike">
                        <a:solidFill>
                          <a:srgbClr val="262626"/>
                        </a:solidFill>
                        <a:latin typeface="微軟正黑體"/>
                      </a:endParaRPr>
                    </a:p>
                  </a:txBody>
                  <a:tcPr marL="6726" marR="6726" marT="6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1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1000" b="1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電源：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 </a:t>
                      </a:r>
                      <a:r>
                        <a:rPr lang="en-US" altLang="zh-TW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12</a:t>
                      </a:r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W，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直流 </a:t>
                      </a:r>
                      <a:r>
                        <a:rPr lang="en-US" altLang="zh-TW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12</a:t>
                      </a:r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V 5A （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外部配接器）</a:t>
                      </a: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latin typeface="微軟正黑體"/>
                        </a:rPr>
                        <a:t> </a:t>
                      </a:r>
                      <a:endParaRPr lang="zh-TW" altLang="en-US" sz="1000" b="1" i="0" u="none" strike="noStrike">
                        <a:solidFill>
                          <a:srgbClr val="262626"/>
                        </a:solidFill>
                        <a:latin typeface="微軟正黑體"/>
                      </a:endParaRPr>
                    </a:p>
                  </a:txBody>
                  <a:tcPr marL="6726" marR="6726" marT="6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60"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TM-560</a:t>
                      </a:r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微軟正黑體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262626"/>
                        </a:solidFill>
                        <a:latin typeface="微軟正黑體"/>
                      </a:endParaRPr>
                    </a:p>
                  </a:txBody>
                  <a:tcPr marL="6726" marR="6726" marT="6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1000" b="1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預設的容量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： </a:t>
                      </a:r>
                      <a:r>
                        <a:rPr lang="en-US" altLang="zh-TW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6 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間會議室，</a:t>
                      </a:r>
                      <a:r>
                        <a:rPr lang="en-US" altLang="zh-TW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30 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個同時上線參與者       </a:t>
                      </a:r>
                      <a:r>
                        <a:rPr lang="zh-TW" altLang="en-US" sz="1000" b="1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最大容量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： </a:t>
                      </a:r>
                      <a:r>
                        <a:rPr lang="en-US" altLang="zh-TW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50 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間會議室，</a:t>
                      </a:r>
                      <a:r>
                        <a:rPr lang="en-US" altLang="zh-TW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200 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個同時上線參與者</a:t>
                      </a:r>
                      <a:endParaRPr lang="zh-TW" altLang="en-US" sz="1000" b="1" i="0" u="none" strike="noStrike">
                        <a:solidFill>
                          <a:srgbClr val="262626"/>
                        </a:solidFill>
                        <a:latin typeface="微軟正黑體"/>
                      </a:endParaRPr>
                    </a:p>
                  </a:txBody>
                  <a:tcPr marL="6726" marR="6726" marT="6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01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1000" b="1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尺寸 </a:t>
                      </a:r>
                      <a:r>
                        <a:rPr lang="en-US" altLang="zh-TW" sz="1000" b="1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: </a:t>
                      </a:r>
                      <a:r>
                        <a:rPr lang="en-US" altLang="zh-TW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(</a:t>
                      </a:r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L x D x H): 9“x 6”x 1.7“                                  </a:t>
                      </a:r>
                      <a:r>
                        <a:rPr lang="zh-TW" altLang="en-US" sz="1000" b="1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網路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： </a:t>
                      </a:r>
                      <a:r>
                        <a:rPr lang="en-US" altLang="zh-TW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10/100/1000 </a:t>
                      </a:r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Mb 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乙太網</a:t>
                      </a:r>
                      <a:endParaRPr lang="zh-TW" altLang="en-US" sz="1000" b="1" i="0" u="none" strike="noStrike">
                        <a:solidFill>
                          <a:srgbClr val="262626"/>
                        </a:solidFill>
                        <a:latin typeface="微軟正黑體"/>
                      </a:endParaRPr>
                    </a:p>
                  </a:txBody>
                  <a:tcPr marL="6726" marR="6726" marT="6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1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1000" b="1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電源：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 </a:t>
                      </a:r>
                      <a:r>
                        <a:rPr lang="en-US" altLang="zh-TW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12</a:t>
                      </a:r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W，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直流 </a:t>
                      </a:r>
                      <a:r>
                        <a:rPr lang="en-US" altLang="zh-TW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12</a:t>
                      </a:r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V 5A （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外部配接器）</a:t>
                      </a: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latin typeface="微軟正黑體"/>
                        </a:rPr>
                        <a:t> </a:t>
                      </a:r>
                      <a:endParaRPr lang="zh-TW" altLang="en-US" sz="1000" b="1" i="0" u="none" strike="noStrike">
                        <a:solidFill>
                          <a:srgbClr val="262626"/>
                        </a:solidFill>
                        <a:latin typeface="微軟正黑體"/>
                      </a:endParaRPr>
                    </a:p>
                  </a:txBody>
                  <a:tcPr marL="6726" marR="6726" marT="6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60"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TM-600</a:t>
                      </a:r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微軟正黑體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262626"/>
                        </a:solidFill>
                        <a:latin typeface="微軟正黑體"/>
                      </a:endParaRPr>
                    </a:p>
                  </a:txBody>
                  <a:tcPr marL="6726" marR="6726" marT="6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1000" b="1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預設的容量</a:t>
                      </a:r>
                      <a:r>
                        <a:rPr lang="en-US" altLang="zh-TW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: 12 </a:t>
                      </a:r>
                      <a:r>
                        <a:rPr lang="zh-TW" altLang="en-US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間會議室，</a:t>
                      </a:r>
                      <a:r>
                        <a:rPr lang="en-US" altLang="zh-TW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70</a:t>
                      </a:r>
                      <a:r>
                        <a:rPr lang="zh-TW" altLang="en-US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同時上線參與者            </a:t>
                      </a:r>
                      <a:r>
                        <a:rPr lang="zh-TW" altLang="en-US" sz="1000" b="1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最大容量</a:t>
                      </a:r>
                      <a:r>
                        <a:rPr lang="zh-TW" altLang="en-US" sz="1000" b="0" i="0" u="none" strike="noStrike" dirty="0" smtClean="0">
                          <a:solidFill>
                            <a:srgbClr val="262626"/>
                          </a:solidFill>
                          <a:latin typeface="微軟正黑體"/>
                        </a:rPr>
                        <a:t>：  </a:t>
                      </a:r>
                      <a:r>
                        <a:rPr lang="en-US" altLang="zh-TW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100 </a:t>
                      </a:r>
                      <a:r>
                        <a:rPr lang="zh-TW" altLang="en-US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間會議室，</a:t>
                      </a:r>
                      <a:r>
                        <a:rPr lang="en-US" altLang="zh-TW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300 </a:t>
                      </a:r>
                      <a:r>
                        <a:rPr lang="zh-TW" altLang="en-US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個同時上線參與者</a:t>
                      </a:r>
                      <a:endParaRPr lang="zh-TW" altLang="en-US" sz="1000" b="1" i="0" u="none" strike="noStrike" dirty="0">
                        <a:solidFill>
                          <a:srgbClr val="262626"/>
                        </a:solidFill>
                        <a:latin typeface="微軟正黑體"/>
                      </a:endParaRPr>
                    </a:p>
                  </a:txBody>
                  <a:tcPr marL="6726" marR="6726" marT="6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01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altLang="zh-TW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14“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深度</a:t>
                      </a:r>
                      <a:r>
                        <a:rPr lang="zh-TW" altLang="en-US" sz="1000" b="1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尺寸</a:t>
                      </a:r>
                      <a:r>
                        <a:rPr lang="en-US" altLang="zh-TW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1U 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機架安裝式主機殼                              </a:t>
                      </a:r>
                      <a:r>
                        <a:rPr lang="zh-TW" altLang="en-US" sz="1000" b="1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網路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： </a:t>
                      </a:r>
                      <a:r>
                        <a:rPr lang="en-US" altLang="zh-TW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10/100/1000 Mb 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乙太網</a:t>
                      </a:r>
                    </a:p>
                  </a:txBody>
                  <a:tcPr marL="6726" marR="6726" marT="6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1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1000" b="1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電源：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 </a:t>
                      </a:r>
                      <a:r>
                        <a:rPr lang="en-US" altLang="zh-TW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200</a:t>
                      </a:r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W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微軟正黑體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262626"/>
                        </a:solidFill>
                        <a:latin typeface="微軟正黑體"/>
                      </a:endParaRPr>
                    </a:p>
                  </a:txBody>
                  <a:tcPr marL="6726" marR="6726" marT="6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60"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TM-800</a:t>
                      </a:r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微軟正黑體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262626"/>
                        </a:solidFill>
                        <a:latin typeface="微軟正黑體"/>
                      </a:endParaRPr>
                    </a:p>
                  </a:txBody>
                  <a:tcPr marL="6726" marR="6726" marT="6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1000" b="1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預設的容量</a:t>
                      </a:r>
                      <a:r>
                        <a:rPr lang="zh-TW" altLang="en-US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： </a:t>
                      </a:r>
                      <a:r>
                        <a:rPr lang="en-US" altLang="zh-TW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25 </a:t>
                      </a:r>
                      <a:r>
                        <a:rPr lang="zh-TW" altLang="en-US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間會議室，</a:t>
                      </a:r>
                      <a:r>
                        <a:rPr lang="en-US" altLang="zh-TW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100</a:t>
                      </a:r>
                      <a:r>
                        <a:rPr lang="zh-TW" altLang="en-US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同時上線參與者       </a:t>
                      </a:r>
                      <a:r>
                        <a:rPr lang="zh-TW" altLang="en-US" sz="1000" b="1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最大容量</a:t>
                      </a:r>
                      <a:r>
                        <a:rPr lang="en-US" altLang="zh-TW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: </a:t>
                      </a:r>
                      <a:r>
                        <a:rPr lang="en-US" altLang="zh-TW" sz="1000" b="0" i="0" u="none" strike="noStrike" dirty="0" smtClean="0">
                          <a:solidFill>
                            <a:srgbClr val="262626"/>
                          </a:solidFill>
                          <a:latin typeface="微軟正黑體"/>
                        </a:rPr>
                        <a:t>    200 </a:t>
                      </a:r>
                      <a:r>
                        <a:rPr lang="zh-TW" altLang="en-US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間會議室， </a:t>
                      </a:r>
                      <a:r>
                        <a:rPr lang="en-US" altLang="zh-TW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500 </a:t>
                      </a:r>
                      <a:r>
                        <a:rPr lang="zh-TW" altLang="en-US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個同時上線參與者</a:t>
                      </a:r>
                      <a:endParaRPr lang="zh-TW" altLang="en-US" sz="1000" b="1" i="0" u="none" strike="noStrike" dirty="0">
                        <a:solidFill>
                          <a:srgbClr val="262626"/>
                        </a:solidFill>
                        <a:latin typeface="微軟正黑體"/>
                      </a:endParaRPr>
                    </a:p>
                  </a:txBody>
                  <a:tcPr marL="6726" marR="6726" marT="6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01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altLang="zh-TW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14“</a:t>
                      </a:r>
                      <a:r>
                        <a:rPr lang="zh-TW" altLang="en-US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深度</a:t>
                      </a:r>
                      <a:r>
                        <a:rPr lang="zh-TW" altLang="en-US" sz="1000" b="1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尺寸</a:t>
                      </a:r>
                      <a:r>
                        <a:rPr lang="en-US" altLang="zh-TW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1U </a:t>
                      </a:r>
                      <a:r>
                        <a:rPr lang="zh-TW" altLang="en-US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機架安裝式主機殼                               </a:t>
                      </a:r>
                      <a:r>
                        <a:rPr lang="zh-TW" altLang="en-US" sz="1000" b="1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網路</a:t>
                      </a:r>
                      <a:r>
                        <a:rPr lang="zh-TW" altLang="en-US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： </a:t>
                      </a:r>
                      <a:r>
                        <a:rPr lang="en-US" altLang="zh-TW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10/100/1000 Mb </a:t>
                      </a:r>
                      <a:r>
                        <a:rPr lang="zh-TW" altLang="en-US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乙太網</a:t>
                      </a:r>
                    </a:p>
                  </a:txBody>
                  <a:tcPr marL="6726" marR="6726" marT="6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1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1000" b="1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電源：</a:t>
                      </a:r>
                      <a:r>
                        <a:rPr lang="zh-TW" altLang="en-US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 </a:t>
                      </a:r>
                      <a:r>
                        <a:rPr lang="en-US" altLang="zh-TW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200</a:t>
                      </a:r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W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微軟正黑體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262626"/>
                        </a:solidFill>
                        <a:latin typeface="微軟正黑體"/>
                      </a:endParaRPr>
                    </a:p>
                  </a:txBody>
                  <a:tcPr marL="6726" marR="6726" marT="6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60"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TM-1000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微軟正黑體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262626"/>
                        </a:solidFill>
                        <a:latin typeface="微軟正黑體"/>
                      </a:endParaRPr>
                    </a:p>
                  </a:txBody>
                  <a:tcPr marL="6726" marR="6726" marT="6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1000" b="1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預設的容量</a:t>
                      </a:r>
                      <a:r>
                        <a:rPr lang="zh-TW" altLang="en-US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： </a:t>
                      </a:r>
                      <a:r>
                        <a:rPr lang="en-US" altLang="zh-TW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50 </a:t>
                      </a:r>
                      <a:r>
                        <a:rPr lang="zh-TW" altLang="en-US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間會議室，</a:t>
                      </a:r>
                      <a:r>
                        <a:rPr lang="en-US" altLang="zh-TW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200</a:t>
                      </a:r>
                      <a:r>
                        <a:rPr lang="zh-TW" altLang="en-US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同時上線參與者       </a:t>
                      </a:r>
                      <a:r>
                        <a:rPr lang="zh-TW" altLang="en-US" sz="1000" b="1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最大容量</a:t>
                      </a:r>
                      <a:r>
                        <a:rPr lang="en-US" altLang="zh-TW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: </a:t>
                      </a:r>
                      <a:r>
                        <a:rPr lang="en-US" altLang="zh-TW" sz="1000" b="0" i="0" u="none" strike="noStrike" smtClean="0">
                          <a:solidFill>
                            <a:srgbClr val="262626"/>
                          </a:solidFill>
                          <a:latin typeface="微軟正黑體"/>
                        </a:rPr>
                        <a:t>    1000 </a:t>
                      </a:r>
                      <a:r>
                        <a:rPr lang="zh-TW" altLang="en-US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間會議室， </a:t>
                      </a:r>
                      <a:r>
                        <a:rPr lang="en-US" altLang="zh-TW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3000 </a:t>
                      </a:r>
                      <a:r>
                        <a:rPr lang="zh-TW" altLang="en-US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個同時上線參與者</a:t>
                      </a:r>
                      <a:endParaRPr lang="zh-TW" altLang="en-US" sz="1000" b="1" i="0" u="none" strike="noStrike" dirty="0">
                        <a:solidFill>
                          <a:srgbClr val="262626"/>
                        </a:solidFill>
                        <a:latin typeface="微軟正黑體"/>
                      </a:endParaRPr>
                    </a:p>
                  </a:txBody>
                  <a:tcPr marL="6726" marR="6726" marT="6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01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altLang="zh-TW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14“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深度</a:t>
                      </a:r>
                      <a:r>
                        <a:rPr lang="zh-TW" altLang="en-US" sz="1000" b="1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尺寸</a:t>
                      </a:r>
                      <a:r>
                        <a:rPr lang="en-US" altLang="zh-TW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1U 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機架安裝式主機殼                               </a:t>
                      </a:r>
                      <a:r>
                        <a:rPr lang="zh-TW" altLang="en-US" sz="1000" b="1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網路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： </a:t>
                      </a:r>
                      <a:r>
                        <a:rPr lang="en-US" altLang="zh-TW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10/100/1000 Mb </a:t>
                      </a:r>
                      <a:r>
                        <a:rPr lang="zh-TW" altLang="en-US" sz="1000" b="0" i="0" u="none" strike="noStrike">
                          <a:solidFill>
                            <a:srgbClr val="262626"/>
                          </a:solidFill>
                          <a:latin typeface="微軟正黑體"/>
                        </a:rPr>
                        <a:t>乙太網</a:t>
                      </a:r>
                    </a:p>
                  </a:txBody>
                  <a:tcPr marL="6726" marR="6726" marT="6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1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1000" b="1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電源：</a:t>
                      </a:r>
                      <a:r>
                        <a:rPr lang="zh-TW" altLang="en-US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 </a:t>
                      </a:r>
                      <a:r>
                        <a:rPr lang="en-US" altLang="zh-TW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200</a:t>
                      </a:r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latin typeface="微軟正黑體"/>
                        </a:rPr>
                        <a:t>W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微軟正黑體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262626"/>
                        </a:solidFill>
                        <a:latin typeface="微軟正黑體"/>
                      </a:endParaRPr>
                    </a:p>
                  </a:txBody>
                  <a:tcPr marL="6726" marR="6726" marT="6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圖片 47" descr="TM800_1000_web_sm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83" y="5786454"/>
            <a:ext cx="145732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48" descr="TM800_1000_web_smal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783" y="6291285"/>
            <a:ext cx="145732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49" descr="TM210-sma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731" y="3378202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50" descr="TM210-sma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3744" y="3857628"/>
            <a:ext cx="1035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51" descr="TM510-smal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683" y="4857760"/>
            <a:ext cx="12969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51" descr="TM510-smal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357694"/>
            <a:ext cx="12969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47" descr="TM800_1000_web_sm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286388"/>
            <a:ext cx="145732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11" descr="地球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rcRect t="6061"/>
          <a:stretch>
            <a:fillRect/>
          </a:stretch>
        </p:blipFill>
        <p:spPr>
          <a:xfrm>
            <a:off x="3786182" y="928670"/>
            <a:ext cx="2357454" cy="2214578"/>
          </a:xfrm>
          <a:prstGeom prst="rect">
            <a:avLst/>
          </a:prstGeom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68313" y="825477"/>
            <a:ext cx="3038475" cy="19812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99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  <a:softEdge rad="63500"/>
          </a:effectLst>
        </p:spPr>
        <p:txBody>
          <a:bodyPr wrap="none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</a:rPr>
              <a:t>台灣 總公司</a:t>
            </a:r>
          </a:p>
        </p:txBody>
      </p:sp>
      <p:sp>
        <p:nvSpPr>
          <p:cNvPr id="15" name="Line 74"/>
          <p:cNvSpPr>
            <a:spLocks noChangeShapeType="1"/>
          </p:cNvSpPr>
          <p:nvPr/>
        </p:nvSpPr>
        <p:spPr bwMode="auto">
          <a:xfrm flipV="1">
            <a:off x="2466975" y="1473177"/>
            <a:ext cx="0" cy="471487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" name="Line 74"/>
          <p:cNvSpPr>
            <a:spLocks noChangeShapeType="1"/>
          </p:cNvSpPr>
          <p:nvPr/>
        </p:nvSpPr>
        <p:spPr bwMode="auto">
          <a:xfrm flipV="1">
            <a:off x="2020888" y="1473177"/>
            <a:ext cx="0" cy="427037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" name="Line 74"/>
          <p:cNvSpPr>
            <a:spLocks noChangeShapeType="1"/>
          </p:cNvSpPr>
          <p:nvPr/>
        </p:nvSpPr>
        <p:spPr bwMode="auto">
          <a:xfrm flipV="1">
            <a:off x="1574800" y="1473177"/>
            <a:ext cx="0" cy="41275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Rectangle 63"/>
          <p:cNvSpPr>
            <a:spLocks noChangeArrowheads="1"/>
          </p:cNvSpPr>
          <p:nvPr/>
        </p:nvSpPr>
        <p:spPr bwMode="auto">
          <a:xfrm>
            <a:off x="6948518" y="969957"/>
            <a:ext cx="1909762" cy="1601787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339966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  <a:softEdge rad="63500"/>
          </a:effectLst>
        </p:spPr>
        <p:txBody>
          <a:bodyPr wrap="none" anchor="b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海外各分公司</a:t>
            </a:r>
          </a:p>
        </p:txBody>
      </p:sp>
      <p:sp>
        <p:nvSpPr>
          <p:cNvPr id="20" name="Line 74"/>
          <p:cNvSpPr>
            <a:spLocks noChangeShapeType="1"/>
          </p:cNvSpPr>
          <p:nvPr/>
        </p:nvSpPr>
        <p:spPr bwMode="auto">
          <a:xfrm flipV="1">
            <a:off x="1649413" y="1235052"/>
            <a:ext cx="0" cy="320675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55650" y="1473177"/>
            <a:ext cx="7064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6000"/>
              </a:lnSpc>
            </a:pPr>
            <a:r>
              <a:rPr lang="en-US" altLang="zh-TW" sz="1000">
                <a:latin typeface="微軟正黑體" pitchFamily="34" charset="-120"/>
                <a:ea typeface="微軟正黑體" pitchFamily="34" charset="-120"/>
              </a:rPr>
              <a:t>Switch</a:t>
            </a:r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 flipH="1" flipV="1">
            <a:off x="2357422" y="1428736"/>
            <a:ext cx="1928826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23" name="Picture 40" descr="ADSLmodem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1771618"/>
            <a:ext cx="40005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Line 6"/>
          <p:cNvSpPr>
            <a:spLocks noChangeShapeType="1"/>
          </p:cNvSpPr>
          <p:nvPr/>
        </p:nvSpPr>
        <p:spPr bwMode="auto">
          <a:xfrm>
            <a:off x="7921655" y="1228719"/>
            <a:ext cx="0" cy="455613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30" name="Picture 67" descr="NoteBookP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8780" y="1587494"/>
            <a:ext cx="42386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7" descr="NoteBookP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17750" y="1833539"/>
            <a:ext cx="42386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圖片 128" descr="320px-Computer-aj_aj_ashton_01.svg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28713" y="1739877"/>
            <a:ext cx="73818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67" descr="NoteBookP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71663" y="1833539"/>
            <a:ext cx="423862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Line 6"/>
          <p:cNvSpPr>
            <a:spLocks noChangeShapeType="1"/>
          </p:cNvSpPr>
          <p:nvPr/>
        </p:nvSpPr>
        <p:spPr bwMode="auto">
          <a:xfrm>
            <a:off x="7542243" y="1244594"/>
            <a:ext cx="0" cy="45720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36" name="圖片 134" descr="320px-Computer-aj_aj_ashton_01.svg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02518" y="1473194"/>
            <a:ext cx="6032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1500188" y="2289152"/>
            <a:ext cx="7064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6000"/>
              </a:lnSpc>
            </a:pPr>
            <a:r>
              <a:rPr lang="en-US" altLang="zh-TW" sz="1000">
                <a:latin typeface="微軟正黑體" pitchFamily="34" charset="-120"/>
                <a:ea typeface="微軟正黑體" pitchFamily="34" charset="-120"/>
              </a:rPr>
              <a:t>A </a:t>
            </a:r>
            <a:r>
              <a:rPr lang="zh-TW" altLang="en-US" sz="1000">
                <a:latin typeface="微軟正黑體" pitchFamily="34" charset="-120"/>
                <a:ea typeface="微軟正黑體" pitchFamily="34" charset="-120"/>
              </a:rPr>
              <a:t>主持人</a:t>
            </a:r>
            <a:endParaRPr lang="en-US" altLang="zh-TW" sz="10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7129493" y="1803394"/>
            <a:ext cx="70643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6000"/>
              </a:lnSpc>
            </a:pPr>
            <a:r>
              <a:rPr lang="en-US" altLang="zh-TW" sz="1000">
                <a:latin typeface="微軟正黑體" pitchFamily="34" charset="-120"/>
                <a:ea typeface="微軟正黑體" pitchFamily="34" charset="-120"/>
              </a:rPr>
              <a:t>C </a:t>
            </a:r>
            <a:r>
              <a:rPr lang="zh-TW" altLang="en-US" sz="1000">
                <a:latin typeface="微軟正黑體" pitchFamily="34" charset="-120"/>
                <a:ea typeface="微軟正黑體" pitchFamily="34" charset="-120"/>
              </a:rPr>
              <a:t>與會人</a:t>
            </a:r>
            <a:endParaRPr lang="en-US" altLang="zh-TW" sz="10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" name="Line 4"/>
          <p:cNvSpPr>
            <a:spLocks noChangeShapeType="1"/>
          </p:cNvSpPr>
          <p:nvPr/>
        </p:nvSpPr>
        <p:spPr bwMode="auto">
          <a:xfrm flipH="1">
            <a:off x="5286380" y="1285860"/>
            <a:ext cx="2357453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42" name="Picture 40" descr="ADSLmodem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9318" y="1181086"/>
            <a:ext cx="401638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圖片 144" descr="TM210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52550" y="915964"/>
            <a:ext cx="17081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539750" y="1114402"/>
            <a:ext cx="1008063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6000"/>
              </a:lnSpc>
            </a:pPr>
            <a:r>
              <a:rPr lang="en-US" altLang="zh-TW" sz="1200" b="1">
                <a:latin typeface="微軟正黑體" pitchFamily="34" charset="-120"/>
                <a:ea typeface="微軟正黑體" pitchFamily="34" charset="-120"/>
              </a:rPr>
              <a:t>RHUB</a:t>
            </a:r>
            <a:r>
              <a:rPr lang="zh-TW" altLang="en-US" sz="1200" b="1">
                <a:latin typeface="微軟正黑體" pitchFamily="34" charset="-120"/>
                <a:ea typeface="微軟正黑體" pitchFamily="34" charset="-120"/>
              </a:rPr>
              <a:t> 主機</a:t>
            </a:r>
            <a:endParaRPr lang="en-US" altLang="zh-TW" sz="1200" b="1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6" name="Picture 11" descr="Administrator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95500" y="2128808"/>
            <a:ext cx="339249" cy="43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0" descr="C:\Documents and Settings\bonnie\桌面\新資料夾\20120327102202265_easyicon_cn_128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98845" y="1951029"/>
            <a:ext cx="414919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圖片 86" descr="network_switch-2555px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87450" y="1257277"/>
            <a:ext cx="14398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矩形 92"/>
          <p:cNvSpPr>
            <a:spLocks noChangeArrowheads="1"/>
          </p:cNvSpPr>
          <p:nvPr/>
        </p:nvSpPr>
        <p:spPr bwMode="auto">
          <a:xfrm>
            <a:off x="4506905" y="2722560"/>
            <a:ext cx="8001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出差人員</a:t>
            </a:r>
          </a:p>
        </p:txBody>
      </p:sp>
      <p:sp>
        <p:nvSpPr>
          <p:cNvPr id="50" name="Text Box 9"/>
          <p:cNvSpPr txBox="1">
            <a:spLocks noChangeArrowheads="1"/>
          </p:cNvSpPr>
          <p:nvPr/>
        </p:nvSpPr>
        <p:spPr bwMode="auto">
          <a:xfrm>
            <a:off x="4433880" y="2506660"/>
            <a:ext cx="706437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6000"/>
              </a:lnSpc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D 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與會人</a:t>
            </a:r>
            <a:endParaRPr lang="en-US" altLang="zh-TW" sz="1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1" name="Picture 67" descr="NoteBookP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2147885"/>
            <a:ext cx="5143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圖片 86" descr="network_switch-2555px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73967" y="1022335"/>
            <a:ext cx="14398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3"/>
          <p:cNvGrpSpPr>
            <a:grpSpLocks/>
          </p:cNvGrpSpPr>
          <p:nvPr/>
        </p:nvGrpSpPr>
        <p:grpSpPr bwMode="auto">
          <a:xfrm>
            <a:off x="4926016" y="2001836"/>
            <a:ext cx="574675" cy="576262"/>
            <a:chOff x="1376" y="935"/>
            <a:chExt cx="560" cy="540"/>
          </a:xfrm>
        </p:grpSpPr>
        <p:pic>
          <p:nvPicPr>
            <p:cNvPr id="57" name="Picture 4" descr="j0432621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396" y="935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5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376" y="958"/>
              <a:ext cx="156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9" name="圖片 58" descr="電塔2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1776410"/>
            <a:ext cx="878968" cy="1152524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 bwMode="auto">
          <a:xfrm>
            <a:off x="432454" y="642918"/>
            <a:ext cx="121058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架構</a:t>
            </a:r>
            <a:r>
              <a:rPr lang="zh-TW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圖示</a:t>
            </a:r>
          </a:p>
        </p:txBody>
      </p:sp>
      <p:grpSp>
        <p:nvGrpSpPr>
          <p:cNvPr id="60" name="Group 90"/>
          <p:cNvGrpSpPr>
            <a:grpSpLocks/>
          </p:cNvGrpSpPr>
          <p:nvPr/>
        </p:nvGrpSpPr>
        <p:grpSpPr bwMode="auto">
          <a:xfrm>
            <a:off x="4143372" y="785794"/>
            <a:ext cx="1500198" cy="1000131"/>
            <a:chOff x="3470" y="1848"/>
            <a:chExt cx="1316" cy="680"/>
          </a:xfrm>
        </p:grpSpPr>
        <p:sp>
          <p:nvSpPr>
            <p:cNvPr id="61" name="Freeform 28"/>
            <p:cNvSpPr>
              <a:spLocks/>
            </p:cNvSpPr>
            <p:nvPr/>
          </p:nvSpPr>
          <p:spPr bwMode="auto">
            <a:xfrm>
              <a:off x="3470" y="1848"/>
              <a:ext cx="1316" cy="680"/>
            </a:xfrm>
            <a:custGeom>
              <a:avLst/>
              <a:gdLst>
                <a:gd name="T0" fmla="*/ 1468389 w 1250"/>
                <a:gd name="T1" fmla="*/ 1413 h 693"/>
                <a:gd name="T2" fmla="*/ 743002 w 1250"/>
                <a:gd name="T3" fmla="*/ 1551 h 693"/>
                <a:gd name="T4" fmla="*/ 224364 w 1250"/>
                <a:gd name="T5" fmla="*/ 1786 h 693"/>
                <a:gd name="T6" fmla="*/ 1 w 1250"/>
                <a:gd name="T7" fmla="*/ 2051 h 693"/>
                <a:gd name="T8" fmla="*/ 42372 w 1250"/>
                <a:gd name="T9" fmla="*/ 2283 h 693"/>
                <a:gd name="T10" fmla="*/ 199925 w 1250"/>
                <a:gd name="T11" fmla="*/ 2420 h 693"/>
                <a:gd name="T12" fmla="*/ 641263 w 1250"/>
                <a:gd name="T13" fmla="*/ 2613 h 693"/>
                <a:gd name="T14" fmla="*/ 1483688 w 1250"/>
                <a:gd name="T15" fmla="*/ 2825 h 693"/>
                <a:gd name="T16" fmla="*/ 2568036 w 1250"/>
                <a:gd name="T17" fmla="*/ 2939 h 693"/>
                <a:gd name="T18" fmla="*/ 3349887 w 1250"/>
                <a:gd name="T19" fmla="*/ 3032 h 693"/>
                <a:gd name="T20" fmla="*/ 3867852 w 1250"/>
                <a:gd name="T21" fmla="*/ 3193 h 693"/>
                <a:gd name="T22" fmla="*/ 4567582 w 1250"/>
                <a:gd name="T23" fmla="*/ 3334 h 693"/>
                <a:gd name="T24" fmla="*/ 5357775 w 1250"/>
                <a:gd name="T25" fmla="*/ 3403 h 693"/>
                <a:gd name="T26" fmla="*/ 6264800 w 1250"/>
                <a:gd name="T27" fmla="*/ 3388 h 693"/>
                <a:gd name="T28" fmla="*/ 7175248 w 1250"/>
                <a:gd name="T29" fmla="*/ 3310 h 693"/>
                <a:gd name="T30" fmla="*/ 7840356 w 1250"/>
                <a:gd name="T31" fmla="*/ 3333 h 693"/>
                <a:gd name="T32" fmla="*/ 8618906 w 1250"/>
                <a:gd name="T33" fmla="*/ 3471 h 693"/>
                <a:gd name="T34" fmla="*/ 9566685 w 1250"/>
                <a:gd name="T35" fmla="*/ 3536 h 693"/>
                <a:gd name="T36" fmla="*/ 10537467 w 1250"/>
                <a:gd name="T37" fmla="*/ 3528 h 693"/>
                <a:gd name="T38" fmla="*/ 11889219 w 1250"/>
                <a:gd name="T39" fmla="*/ 3387 h 693"/>
                <a:gd name="T40" fmla="*/ 13146810 w 1250"/>
                <a:gd name="T41" fmla="*/ 3078 h 693"/>
                <a:gd name="T42" fmla="*/ 13631485 w 1250"/>
                <a:gd name="T43" fmla="*/ 2881 h 693"/>
                <a:gd name="T44" fmla="*/ 15127016 w 1250"/>
                <a:gd name="T45" fmla="*/ 2762 h 693"/>
                <a:gd name="T46" fmla="*/ 16133029 w 1250"/>
                <a:gd name="T47" fmla="*/ 2558 h 693"/>
                <a:gd name="T48" fmla="*/ 16682490 w 1250"/>
                <a:gd name="T49" fmla="*/ 2301 h 693"/>
                <a:gd name="T50" fmla="*/ 16759529 w 1250"/>
                <a:gd name="T51" fmla="*/ 2164 h 693"/>
                <a:gd name="T52" fmla="*/ 16787382 w 1250"/>
                <a:gd name="T53" fmla="*/ 2025 h 693"/>
                <a:gd name="T54" fmla="*/ 16559413 w 1250"/>
                <a:gd name="T55" fmla="*/ 1782 h 693"/>
                <a:gd name="T56" fmla="*/ 16193881 w 1250"/>
                <a:gd name="T57" fmla="*/ 1571 h 693"/>
                <a:gd name="T58" fmla="*/ 15658520 w 1250"/>
                <a:gd name="T59" fmla="*/ 1418 h 693"/>
                <a:gd name="T60" fmla="*/ 15059822 w 1250"/>
                <a:gd name="T61" fmla="*/ 1199 h 693"/>
                <a:gd name="T62" fmla="*/ 15074502 w 1250"/>
                <a:gd name="T63" fmla="*/ 1023 h 693"/>
                <a:gd name="T64" fmla="*/ 14864018 w 1250"/>
                <a:gd name="T65" fmla="*/ 816 h 693"/>
                <a:gd name="T66" fmla="*/ 14325768 w 1250"/>
                <a:gd name="T67" fmla="*/ 573 h 693"/>
                <a:gd name="T68" fmla="*/ 13540717 w 1250"/>
                <a:gd name="T69" fmla="*/ 403 h 693"/>
                <a:gd name="T70" fmla="*/ 12563609 w 1250"/>
                <a:gd name="T71" fmla="*/ 343 h 693"/>
                <a:gd name="T72" fmla="*/ 11460696 w 1250"/>
                <a:gd name="T73" fmla="*/ 437 h 693"/>
                <a:gd name="T74" fmla="*/ 10879559 w 1250"/>
                <a:gd name="T75" fmla="*/ 253 h 693"/>
                <a:gd name="T76" fmla="*/ 10110628 w 1250"/>
                <a:gd name="T77" fmla="*/ 116 h 693"/>
                <a:gd name="T78" fmla="*/ 8305285 w 1250"/>
                <a:gd name="T79" fmla="*/ 0 h 693"/>
                <a:gd name="T80" fmla="*/ 6383337 w 1250"/>
                <a:gd name="T81" fmla="*/ 109 h 693"/>
                <a:gd name="T82" fmla="*/ 5635318 w 1250"/>
                <a:gd name="T83" fmla="*/ 262 h 693"/>
                <a:gd name="T84" fmla="*/ 5115075 w 1250"/>
                <a:gd name="T85" fmla="*/ 453 h 693"/>
                <a:gd name="T86" fmla="*/ 3891647 w 1250"/>
                <a:gd name="T87" fmla="*/ 415 h 693"/>
                <a:gd name="T88" fmla="*/ 2978314 w 1250"/>
                <a:gd name="T89" fmla="*/ 519 h 693"/>
                <a:gd name="T90" fmla="*/ 2292268 w 1250"/>
                <a:gd name="T91" fmla="*/ 738 h 693"/>
                <a:gd name="T92" fmla="*/ 1897069 w 1250"/>
                <a:gd name="T93" fmla="*/ 1010 h 693"/>
                <a:gd name="T94" fmla="*/ 1839929 w 1250"/>
                <a:gd name="T95" fmla="*/ 1223 h 693"/>
                <a:gd name="T96" fmla="*/ 1908616 w 1250"/>
                <a:gd name="T97" fmla="*/ 1376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006699"/>
                </a:gs>
              </a:gsLst>
              <a:lin ang="2700000" scaled="1"/>
            </a:gra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  <a:ea typeface="+mn-ea"/>
              </a:endParaRPr>
            </a:p>
          </p:txBody>
        </p:sp>
        <p:sp>
          <p:nvSpPr>
            <p:cNvPr id="62" name="Text Box 29"/>
            <p:cNvSpPr txBox="1">
              <a:spLocks noChangeArrowheads="1"/>
            </p:cNvSpPr>
            <p:nvPr/>
          </p:nvSpPr>
          <p:spPr bwMode="auto">
            <a:xfrm>
              <a:off x="3617" y="2042"/>
              <a:ext cx="1055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TW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  <a:cs typeface="Arial" pitchFamily="34" charset="0"/>
                </a:rPr>
                <a:t>Internet</a:t>
              </a:r>
            </a:p>
          </p:txBody>
        </p:sp>
      </p:grpSp>
      <p:sp>
        <p:nvSpPr>
          <p:cNvPr id="52" name="矩形 92"/>
          <p:cNvSpPr>
            <a:spLocks noChangeArrowheads="1"/>
          </p:cNvSpPr>
          <p:nvPr/>
        </p:nvSpPr>
        <p:spPr bwMode="auto">
          <a:xfrm>
            <a:off x="5214942" y="1633534"/>
            <a:ext cx="10583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200" b="1" dirty="0" smtClean="0">
                <a:solidFill>
                  <a:srgbClr val="3366CC"/>
                </a:solidFill>
                <a:latin typeface="微軟正黑體" pitchFamily="34" charset="-120"/>
                <a:ea typeface="微軟正黑體" pitchFamily="34" charset="-120"/>
              </a:rPr>
              <a:t>3G/4G/</a:t>
            </a:r>
            <a:r>
              <a:rPr lang="en-US" altLang="zh-TW" sz="1200" b="1" dirty="0" err="1" smtClean="0">
                <a:solidFill>
                  <a:srgbClr val="3366CC"/>
                </a:solidFill>
                <a:latin typeface="微軟正黑體" pitchFamily="34" charset="-120"/>
                <a:ea typeface="微軟正黑體" pitchFamily="34" charset="-120"/>
              </a:rPr>
              <a:t>WiFi</a:t>
            </a:r>
            <a:endParaRPr lang="zh-TW" altLang="en-US" sz="1200" b="1" dirty="0">
              <a:solidFill>
                <a:srgbClr val="3366C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" name="文字方塊 46"/>
          <p:cNvSpPr txBox="1">
            <a:spLocks noChangeArrowheads="1"/>
          </p:cNvSpPr>
          <p:nvPr/>
        </p:nvSpPr>
        <p:spPr bwMode="auto">
          <a:xfrm>
            <a:off x="285720" y="2714620"/>
            <a:ext cx="2236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隨身會議產品</a:t>
            </a:r>
            <a:r>
              <a:rPr lang="zh-TW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規格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6" name="標題 54"/>
          <p:cNvSpPr>
            <a:spLocks noGrp="1"/>
          </p:cNvSpPr>
          <p:nvPr>
            <p:ph type="title"/>
          </p:nvPr>
        </p:nvSpPr>
        <p:spPr>
          <a:xfrm>
            <a:off x="1042988" y="117475"/>
            <a:ext cx="7654925" cy="647700"/>
          </a:xfrm>
        </p:spPr>
        <p:txBody>
          <a:bodyPr/>
          <a:lstStyle/>
          <a:p>
            <a:r>
              <a:rPr lang="zh-TW" altLang="en-US" dirty="0">
                <a:latin typeface="+mj-ea"/>
              </a:rPr>
              <a:t>隨身</a:t>
            </a:r>
            <a:r>
              <a:rPr lang="zh-TW" altLang="en-US" dirty="0" smtClean="0">
                <a:latin typeface="+mj-ea"/>
              </a:rPr>
              <a:t>會議系統架構</a:t>
            </a:r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214282" y="1285860"/>
            <a:ext cx="364333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zh-TW" altLang="en-US" sz="1600" b="1" kern="0" noProof="0" dirty="0" smtClean="0">
                <a:latin typeface="+mn-lt"/>
                <a:ea typeface="+mn-ea"/>
              </a:rPr>
              <a:t>適用於多種行動裝置平台</a:t>
            </a:r>
            <a:endParaRPr kumimoji="0" lang="en-US" altLang="zh-TW" sz="1600" b="1" kern="0" noProof="0" dirty="0" smtClean="0">
              <a:latin typeface="+mn-lt"/>
              <a:ea typeface="+mn-ea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chemeClr val="tx2"/>
              </a:buClr>
            </a:pPr>
            <a:r>
              <a:rPr kumimoji="0" lang="en-US" altLang="zh-TW" sz="1600" b="1" kern="0" dirty="0" err="1" smtClean="0">
                <a:latin typeface="+mn-lt"/>
                <a:ea typeface="+mn-ea"/>
              </a:rPr>
              <a:t>iOS</a:t>
            </a:r>
            <a:r>
              <a:rPr kumimoji="0" lang="zh-TW" altLang="en-US" sz="1600" b="1" kern="0" dirty="0" smtClean="0">
                <a:latin typeface="+mn-lt"/>
                <a:ea typeface="+mn-ea"/>
              </a:rPr>
              <a:t>、</a:t>
            </a:r>
            <a:r>
              <a:rPr kumimoji="0" lang="en-US" altLang="zh-TW" sz="1600" b="1" kern="0" dirty="0" smtClean="0">
                <a:latin typeface="+mn-lt"/>
                <a:ea typeface="+mn-ea"/>
              </a:rPr>
              <a:t>Android</a:t>
            </a:r>
            <a:r>
              <a:rPr kumimoji="0" lang="zh-TW" altLang="en-US" sz="1600" b="1" kern="0" dirty="0" smtClean="0">
                <a:latin typeface="+mn-lt"/>
                <a:ea typeface="+mn-ea"/>
              </a:rPr>
              <a:t>、</a:t>
            </a:r>
            <a:r>
              <a:rPr kumimoji="0" lang="en-US" altLang="zh-TW" sz="1600" b="1" kern="0" dirty="0" smtClean="0">
                <a:latin typeface="+mn-lt"/>
                <a:ea typeface="+mn-ea"/>
              </a:rPr>
              <a:t>MAC </a:t>
            </a:r>
            <a:r>
              <a:rPr kumimoji="0" lang="zh-TW" altLang="en-US" sz="1600" b="1" kern="0" dirty="0" smtClean="0">
                <a:latin typeface="+mn-lt"/>
                <a:ea typeface="+mn-ea"/>
              </a:rPr>
              <a:t>、 </a:t>
            </a:r>
            <a:r>
              <a:rPr kumimoji="0" lang="en-US" altLang="zh-TW" sz="1600" b="1" kern="0" dirty="0" smtClean="0">
                <a:latin typeface="+mn-lt"/>
                <a:ea typeface="+mn-ea"/>
              </a:rPr>
              <a:t>Microsoft…</a:t>
            </a:r>
            <a:endParaRPr kumimoji="0" lang="zh-TW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58" name="圖片 57" descr="Support-different-disp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3116"/>
            <a:ext cx="2513470" cy="1428760"/>
          </a:xfrm>
          <a:prstGeom prst="rect">
            <a:avLst/>
          </a:prstGeom>
        </p:spPr>
      </p:pic>
      <p:pic>
        <p:nvPicPr>
          <p:cNvPr id="6" name="圖片 5" descr="RHUB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565" y="4071942"/>
            <a:ext cx="2484485" cy="1396841"/>
          </a:xfrm>
          <a:prstGeom prst="rect">
            <a:avLst/>
          </a:prstGeom>
        </p:spPr>
      </p:pic>
      <p:grpSp>
        <p:nvGrpSpPr>
          <p:cNvPr id="2" name="群組 11"/>
          <p:cNvGrpSpPr/>
          <p:nvPr/>
        </p:nvGrpSpPr>
        <p:grpSpPr>
          <a:xfrm>
            <a:off x="3000364" y="785794"/>
            <a:ext cx="6072230" cy="5435638"/>
            <a:chOff x="3000364" y="785794"/>
            <a:chExt cx="6072230" cy="5435638"/>
          </a:xfrm>
        </p:grpSpPr>
        <p:pic>
          <p:nvPicPr>
            <p:cNvPr id="55" name="圖片 54" descr="why-rhub-img4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1802" y="785794"/>
              <a:ext cx="5715040" cy="5435638"/>
            </a:xfrm>
            <a:prstGeom prst="rect">
              <a:avLst/>
            </a:prstGeom>
          </p:spPr>
        </p:pic>
        <p:pic>
          <p:nvPicPr>
            <p:cNvPr id="8" name="圖片 7" descr="NB2.jpe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00364" y="4143380"/>
              <a:ext cx="1571636" cy="1126833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 bwMode="auto">
            <a:xfrm>
              <a:off x="8286776" y="4071942"/>
              <a:ext cx="785786" cy="16430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7929586" y="4786322"/>
              <a:ext cx="1143008" cy="5715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" name="圖片 8" descr="IPAD.jpe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29520" y="4128793"/>
              <a:ext cx="928694" cy="108615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Line 129"/>
          <p:cNvSpPr>
            <a:spLocks noChangeShapeType="1"/>
          </p:cNvSpPr>
          <p:nvPr/>
        </p:nvSpPr>
        <p:spPr bwMode="auto">
          <a:xfrm flipH="1" flipV="1">
            <a:off x="6072198" y="2244102"/>
            <a:ext cx="0" cy="928694"/>
          </a:xfrm>
          <a:prstGeom prst="line">
            <a:avLst/>
          </a:prstGeom>
          <a:noFill/>
          <a:ln w="222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 sz="1200"/>
          </a:p>
        </p:txBody>
      </p:sp>
      <p:pic>
        <p:nvPicPr>
          <p:cNvPr id="143" name="Picture 22" descr="Lclou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886781"/>
            <a:ext cx="192882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/>
              <a:t>隨身</a:t>
            </a:r>
            <a:r>
              <a:rPr lang="zh-TW" altLang="en-US" dirty="0" smtClean="0"/>
              <a:t>會議情境</a:t>
            </a:r>
          </a:p>
        </p:txBody>
      </p:sp>
      <p:grpSp>
        <p:nvGrpSpPr>
          <p:cNvPr id="3" name="Group 90"/>
          <p:cNvGrpSpPr>
            <a:grpSpLocks/>
          </p:cNvGrpSpPr>
          <p:nvPr/>
        </p:nvGrpSpPr>
        <p:grpSpPr bwMode="auto">
          <a:xfrm>
            <a:off x="5357818" y="2744168"/>
            <a:ext cx="1500198" cy="1000131"/>
            <a:chOff x="3470" y="1945"/>
            <a:chExt cx="1316" cy="680"/>
          </a:xfrm>
        </p:grpSpPr>
        <p:sp>
          <p:nvSpPr>
            <p:cNvPr id="101" name="Freeform 28"/>
            <p:cNvSpPr>
              <a:spLocks/>
            </p:cNvSpPr>
            <p:nvPr/>
          </p:nvSpPr>
          <p:spPr bwMode="auto">
            <a:xfrm>
              <a:off x="3470" y="1945"/>
              <a:ext cx="1316" cy="680"/>
            </a:xfrm>
            <a:custGeom>
              <a:avLst/>
              <a:gdLst>
                <a:gd name="T0" fmla="*/ 1468389 w 1250"/>
                <a:gd name="T1" fmla="*/ 1413 h 693"/>
                <a:gd name="T2" fmla="*/ 743002 w 1250"/>
                <a:gd name="T3" fmla="*/ 1551 h 693"/>
                <a:gd name="T4" fmla="*/ 224364 w 1250"/>
                <a:gd name="T5" fmla="*/ 1786 h 693"/>
                <a:gd name="T6" fmla="*/ 1 w 1250"/>
                <a:gd name="T7" fmla="*/ 2051 h 693"/>
                <a:gd name="T8" fmla="*/ 42372 w 1250"/>
                <a:gd name="T9" fmla="*/ 2283 h 693"/>
                <a:gd name="T10" fmla="*/ 199925 w 1250"/>
                <a:gd name="T11" fmla="*/ 2420 h 693"/>
                <a:gd name="T12" fmla="*/ 641263 w 1250"/>
                <a:gd name="T13" fmla="*/ 2613 h 693"/>
                <a:gd name="T14" fmla="*/ 1483688 w 1250"/>
                <a:gd name="T15" fmla="*/ 2825 h 693"/>
                <a:gd name="T16" fmla="*/ 2568036 w 1250"/>
                <a:gd name="T17" fmla="*/ 2939 h 693"/>
                <a:gd name="T18" fmla="*/ 3349887 w 1250"/>
                <a:gd name="T19" fmla="*/ 3032 h 693"/>
                <a:gd name="T20" fmla="*/ 3867852 w 1250"/>
                <a:gd name="T21" fmla="*/ 3193 h 693"/>
                <a:gd name="T22" fmla="*/ 4567582 w 1250"/>
                <a:gd name="T23" fmla="*/ 3334 h 693"/>
                <a:gd name="T24" fmla="*/ 5357775 w 1250"/>
                <a:gd name="T25" fmla="*/ 3403 h 693"/>
                <a:gd name="T26" fmla="*/ 6264800 w 1250"/>
                <a:gd name="T27" fmla="*/ 3388 h 693"/>
                <a:gd name="T28" fmla="*/ 7175248 w 1250"/>
                <a:gd name="T29" fmla="*/ 3310 h 693"/>
                <a:gd name="T30" fmla="*/ 7840356 w 1250"/>
                <a:gd name="T31" fmla="*/ 3333 h 693"/>
                <a:gd name="T32" fmla="*/ 8618906 w 1250"/>
                <a:gd name="T33" fmla="*/ 3471 h 693"/>
                <a:gd name="T34" fmla="*/ 9566685 w 1250"/>
                <a:gd name="T35" fmla="*/ 3536 h 693"/>
                <a:gd name="T36" fmla="*/ 10537467 w 1250"/>
                <a:gd name="T37" fmla="*/ 3528 h 693"/>
                <a:gd name="T38" fmla="*/ 11889219 w 1250"/>
                <a:gd name="T39" fmla="*/ 3387 h 693"/>
                <a:gd name="T40" fmla="*/ 13146810 w 1250"/>
                <a:gd name="T41" fmla="*/ 3078 h 693"/>
                <a:gd name="T42" fmla="*/ 13631485 w 1250"/>
                <a:gd name="T43" fmla="*/ 2881 h 693"/>
                <a:gd name="T44" fmla="*/ 15127016 w 1250"/>
                <a:gd name="T45" fmla="*/ 2762 h 693"/>
                <a:gd name="T46" fmla="*/ 16133029 w 1250"/>
                <a:gd name="T47" fmla="*/ 2558 h 693"/>
                <a:gd name="T48" fmla="*/ 16682490 w 1250"/>
                <a:gd name="T49" fmla="*/ 2301 h 693"/>
                <a:gd name="T50" fmla="*/ 16759529 w 1250"/>
                <a:gd name="T51" fmla="*/ 2164 h 693"/>
                <a:gd name="T52" fmla="*/ 16787382 w 1250"/>
                <a:gd name="T53" fmla="*/ 2025 h 693"/>
                <a:gd name="T54" fmla="*/ 16559413 w 1250"/>
                <a:gd name="T55" fmla="*/ 1782 h 693"/>
                <a:gd name="T56" fmla="*/ 16193881 w 1250"/>
                <a:gd name="T57" fmla="*/ 1571 h 693"/>
                <a:gd name="T58" fmla="*/ 15658520 w 1250"/>
                <a:gd name="T59" fmla="*/ 1418 h 693"/>
                <a:gd name="T60" fmla="*/ 15059822 w 1250"/>
                <a:gd name="T61" fmla="*/ 1199 h 693"/>
                <a:gd name="T62" fmla="*/ 15074502 w 1250"/>
                <a:gd name="T63" fmla="*/ 1023 h 693"/>
                <a:gd name="T64" fmla="*/ 14864018 w 1250"/>
                <a:gd name="T65" fmla="*/ 816 h 693"/>
                <a:gd name="T66" fmla="*/ 14325768 w 1250"/>
                <a:gd name="T67" fmla="*/ 573 h 693"/>
                <a:gd name="T68" fmla="*/ 13540717 w 1250"/>
                <a:gd name="T69" fmla="*/ 403 h 693"/>
                <a:gd name="T70" fmla="*/ 12563609 w 1250"/>
                <a:gd name="T71" fmla="*/ 343 h 693"/>
                <a:gd name="T72" fmla="*/ 11460696 w 1250"/>
                <a:gd name="T73" fmla="*/ 437 h 693"/>
                <a:gd name="T74" fmla="*/ 10879559 w 1250"/>
                <a:gd name="T75" fmla="*/ 253 h 693"/>
                <a:gd name="T76" fmla="*/ 10110628 w 1250"/>
                <a:gd name="T77" fmla="*/ 116 h 693"/>
                <a:gd name="T78" fmla="*/ 8305285 w 1250"/>
                <a:gd name="T79" fmla="*/ 0 h 693"/>
                <a:gd name="T80" fmla="*/ 6383337 w 1250"/>
                <a:gd name="T81" fmla="*/ 109 h 693"/>
                <a:gd name="T82" fmla="*/ 5635318 w 1250"/>
                <a:gd name="T83" fmla="*/ 262 h 693"/>
                <a:gd name="T84" fmla="*/ 5115075 w 1250"/>
                <a:gd name="T85" fmla="*/ 453 h 693"/>
                <a:gd name="T86" fmla="*/ 3891647 w 1250"/>
                <a:gd name="T87" fmla="*/ 415 h 693"/>
                <a:gd name="T88" fmla="*/ 2978314 w 1250"/>
                <a:gd name="T89" fmla="*/ 519 h 693"/>
                <a:gd name="T90" fmla="*/ 2292268 w 1250"/>
                <a:gd name="T91" fmla="*/ 738 h 693"/>
                <a:gd name="T92" fmla="*/ 1897069 w 1250"/>
                <a:gd name="T93" fmla="*/ 1010 h 693"/>
                <a:gd name="T94" fmla="*/ 1839929 w 1250"/>
                <a:gd name="T95" fmla="*/ 1223 h 693"/>
                <a:gd name="T96" fmla="*/ 1908616 w 1250"/>
                <a:gd name="T97" fmla="*/ 1376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006699"/>
                </a:gs>
              </a:gsLst>
              <a:lin ang="2700000" scaled="1"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  <a:ea typeface="+mn-ea"/>
              </a:endParaRPr>
            </a:p>
          </p:txBody>
        </p:sp>
        <p:sp>
          <p:nvSpPr>
            <p:cNvPr id="102" name="Text Box 29"/>
            <p:cNvSpPr txBox="1">
              <a:spLocks noChangeArrowheads="1"/>
            </p:cNvSpPr>
            <p:nvPr/>
          </p:nvSpPr>
          <p:spPr bwMode="auto">
            <a:xfrm>
              <a:off x="3617" y="2158"/>
              <a:ext cx="1055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TW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  <a:cs typeface="Arial" pitchFamily="34" charset="0"/>
                </a:rPr>
                <a:t>Internet</a:t>
              </a:r>
            </a:p>
          </p:txBody>
        </p:sp>
      </p:grpSp>
      <p:sp>
        <p:nvSpPr>
          <p:cNvPr id="105" name="Rectangle 91"/>
          <p:cNvSpPr>
            <a:spLocks noChangeArrowheads="1"/>
          </p:cNvSpPr>
          <p:nvPr/>
        </p:nvSpPr>
        <p:spPr bwMode="auto">
          <a:xfrm>
            <a:off x="5357818" y="1727581"/>
            <a:ext cx="1500198" cy="34073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zh-TW" altLang="en-US" sz="1600" b="1" dirty="0" smtClean="0"/>
              <a:t>總公司</a:t>
            </a:r>
            <a:endParaRPr lang="en-US" altLang="zh-TW" sz="1600" b="1" dirty="0"/>
          </a:p>
        </p:txBody>
      </p:sp>
      <p:pic>
        <p:nvPicPr>
          <p:cNvPr id="90" name="圖片 89" descr="TM210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1227515"/>
            <a:ext cx="1507616" cy="488759"/>
          </a:xfrm>
          <a:prstGeom prst="rect">
            <a:avLst/>
          </a:prstGeom>
        </p:spPr>
      </p:pic>
      <p:pic>
        <p:nvPicPr>
          <p:cNvPr id="96" name="圖片 95" descr="nb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4437784"/>
            <a:ext cx="1071570" cy="842857"/>
          </a:xfrm>
          <a:prstGeom prst="rect">
            <a:avLst/>
          </a:prstGeom>
        </p:spPr>
      </p:pic>
      <p:pic>
        <p:nvPicPr>
          <p:cNvPr id="126" name="圖片 125" descr="IPAD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4530118"/>
            <a:ext cx="547150" cy="756270"/>
          </a:xfrm>
          <a:prstGeom prst="rect">
            <a:avLst/>
          </a:prstGeom>
        </p:spPr>
      </p:pic>
      <p:pic>
        <p:nvPicPr>
          <p:cNvPr id="130" name="Picture 7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3029920"/>
            <a:ext cx="357190" cy="65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圖片 130" descr="基地台3.jpe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702" y="2815606"/>
            <a:ext cx="1000132" cy="1000132"/>
          </a:xfrm>
          <a:prstGeom prst="rect">
            <a:avLst/>
          </a:prstGeom>
        </p:spPr>
      </p:pic>
      <p:pic>
        <p:nvPicPr>
          <p:cNvPr id="133" name="圖片 132" descr="telepresence-deskto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2756725"/>
            <a:ext cx="4357718" cy="886589"/>
          </a:xfrm>
          <a:prstGeom prst="rect">
            <a:avLst/>
          </a:prstGeom>
        </p:spPr>
      </p:pic>
      <p:pic>
        <p:nvPicPr>
          <p:cNvPr id="134" name="圖片 133" descr="11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3599316"/>
            <a:ext cx="1071570" cy="54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69" descr="Wireless Modem Wireless Gateway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14942" y="3029920"/>
            <a:ext cx="1905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" name="Rectangle 3"/>
          <p:cNvSpPr txBox="1">
            <a:spLocks noChangeArrowheads="1"/>
          </p:cNvSpPr>
          <p:nvPr/>
        </p:nvSpPr>
        <p:spPr bwMode="auto">
          <a:xfrm>
            <a:off x="642911" y="857232"/>
            <a:ext cx="435771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tx2"/>
              </a:buClr>
              <a:defRPr/>
            </a:pPr>
            <a:r>
              <a:rPr kumimoji="0" lang="en-US" altLang="zh-TW" sz="1600" b="1" kern="0" dirty="0" smtClean="0">
                <a:latin typeface="+mj-ea"/>
                <a:ea typeface="+mj-ea"/>
              </a:rPr>
              <a:t>1.</a:t>
            </a:r>
            <a:r>
              <a:rPr kumimoji="0" lang="zh-TW" altLang="en-US" sz="1600" b="1" kern="0" dirty="0" smtClean="0">
                <a:latin typeface="+mj-ea"/>
                <a:ea typeface="+mj-ea"/>
              </a:rPr>
              <a:t>電腦、平板、智慧型手機皆可成為會議媒介</a:t>
            </a:r>
            <a:endParaRPr kumimoji="0" lang="en-US" altLang="zh-TW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defRPr/>
            </a:pPr>
            <a:r>
              <a:rPr kumimoji="0" lang="en-US" altLang="zh-TW" sz="1600" b="1" kern="0" dirty="0" smtClean="0">
                <a:latin typeface="+mj-ea"/>
                <a:ea typeface="+mj-ea"/>
              </a:rPr>
              <a:t>2.</a:t>
            </a:r>
            <a:r>
              <a:rPr kumimoji="0" lang="zh-TW" altLang="en-US" sz="1600" b="1" kern="0" dirty="0" smtClean="0">
                <a:latin typeface="+mj-ea"/>
                <a:ea typeface="+mj-ea"/>
              </a:rPr>
              <a:t>會議發起人可透過</a:t>
            </a:r>
            <a:r>
              <a:rPr kumimoji="0" lang="en-US" altLang="zh-TW" sz="1600" b="1" kern="0" dirty="0" smtClean="0">
                <a:latin typeface="+mj-ea"/>
                <a:ea typeface="+mj-ea"/>
              </a:rPr>
              <a:t>Mail</a:t>
            </a:r>
            <a:r>
              <a:rPr kumimoji="0" lang="zh-TW" altLang="en-US" sz="1600" b="1" kern="0" dirty="0" smtClean="0">
                <a:latin typeface="+mj-ea"/>
                <a:ea typeface="+mj-ea"/>
              </a:rPr>
              <a:t>通知與會人員</a:t>
            </a:r>
            <a:endParaRPr kumimoji="0" lang="en-US" altLang="zh-TW" sz="1600" b="1" kern="0" dirty="0" smtClean="0">
              <a:latin typeface="+mj-ea"/>
              <a:ea typeface="+mj-ea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chemeClr val="tx2"/>
              </a:buClr>
              <a:defRPr/>
            </a:pPr>
            <a:r>
              <a:rPr kumimoji="0" lang="en-US" altLang="zh-TW" sz="1600" b="1" kern="0" dirty="0" smtClean="0">
                <a:latin typeface="+mj-ea"/>
                <a:ea typeface="+mj-ea"/>
              </a:rPr>
              <a:t>3</a:t>
            </a:r>
            <a:r>
              <a:rPr kumimoji="0" lang="en-US" altLang="zh-TW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.</a:t>
            </a:r>
            <a:r>
              <a:rPr kumimoji="0" lang="zh-TW" altLang="en-US" sz="1600" b="1" kern="0" dirty="0" smtClean="0">
                <a:latin typeface="+mj-ea"/>
                <a:ea typeface="+mj-ea"/>
              </a:rPr>
              <a:t>不需預先安裝程式即可參與會議</a:t>
            </a:r>
            <a:endParaRPr kumimoji="0" lang="en-US" altLang="zh-TW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</a:pPr>
            <a:r>
              <a:rPr kumimoji="0" lang="en-US" altLang="zh-TW" sz="1600" b="1" kern="0" dirty="0" smtClean="0">
                <a:latin typeface="+mj-ea"/>
                <a:ea typeface="+mj-ea"/>
              </a:rPr>
              <a:t>4.</a:t>
            </a:r>
            <a:r>
              <a:rPr kumimoji="0" lang="zh-TW" altLang="en-US" sz="1600" b="1" kern="0" dirty="0" smtClean="0">
                <a:latin typeface="+mj-ea"/>
                <a:ea typeface="+mj-ea"/>
              </a:rPr>
              <a:t>分散式的行動無線</a:t>
            </a:r>
            <a:r>
              <a:rPr kumimoji="0" lang="zh-TW" altLang="en-US" sz="1600" b="1" kern="0" dirty="0">
                <a:latin typeface="+mj-ea"/>
                <a:ea typeface="+mj-ea"/>
              </a:rPr>
              <a:t>隨身</a:t>
            </a:r>
            <a:r>
              <a:rPr kumimoji="0" lang="zh-TW" altLang="en-US" sz="1600" b="1" kern="0" dirty="0" smtClean="0">
                <a:latin typeface="+mj-ea"/>
                <a:ea typeface="+mj-ea"/>
              </a:rPr>
              <a:t>會議</a:t>
            </a:r>
            <a:endParaRPr kumimoji="0" lang="en-US" altLang="zh-TW" sz="1600" b="1" kern="0" dirty="0" smtClean="0">
              <a:latin typeface="+mj-ea"/>
              <a:ea typeface="+mj-ea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chemeClr val="tx2"/>
              </a:buClr>
              <a:defRPr/>
            </a:pPr>
            <a:r>
              <a:rPr kumimoji="0" lang="en-US" altLang="zh-TW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</a:rPr>
              <a:t>5.</a:t>
            </a:r>
            <a:r>
              <a:rPr kumimoji="0" lang="zh-TW" altLang="en-US" sz="1600" b="1" kern="0" dirty="0" smtClean="0">
                <a:latin typeface="+mj-ea"/>
                <a:ea typeface="+mj-ea"/>
              </a:rPr>
              <a:t>會議過程可全程錄影錄音</a:t>
            </a:r>
            <a:endParaRPr kumimoji="0" lang="en-US" altLang="zh-TW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kumimoji="0" lang="zh-TW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44" name="Rectangle 91"/>
          <p:cNvSpPr>
            <a:spLocks noChangeArrowheads="1"/>
          </p:cNvSpPr>
          <p:nvPr/>
        </p:nvSpPr>
        <p:spPr bwMode="auto">
          <a:xfrm>
            <a:off x="3357554" y="5286388"/>
            <a:ext cx="1500198" cy="34073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zh-TW" altLang="en-US" sz="1600" b="1" dirty="0" smtClean="0"/>
              <a:t>筆記型電腦</a:t>
            </a:r>
            <a:endParaRPr lang="en-US" altLang="zh-TW" sz="1600" b="1" dirty="0"/>
          </a:p>
        </p:txBody>
      </p:sp>
      <p:sp>
        <p:nvSpPr>
          <p:cNvPr id="147" name="Rectangle 91"/>
          <p:cNvSpPr>
            <a:spLocks noChangeArrowheads="1"/>
          </p:cNvSpPr>
          <p:nvPr/>
        </p:nvSpPr>
        <p:spPr bwMode="auto">
          <a:xfrm>
            <a:off x="5500694" y="5286388"/>
            <a:ext cx="1500198" cy="34073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zh-TW" altLang="en-US" sz="1600" b="1" dirty="0" smtClean="0"/>
              <a:t>平板裝置</a:t>
            </a:r>
            <a:endParaRPr lang="en-US" altLang="zh-TW" sz="1600" b="1" dirty="0"/>
          </a:p>
        </p:txBody>
      </p:sp>
      <p:sp>
        <p:nvSpPr>
          <p:cNvPr id="150" name="Rectangle 91"/>
          <p:cNvSpPr>
            <a:spLocks noChangeArrowheads="1"/>
          </p:cNvSpPr>
          <p:nvPr/>
        </p:nvSpPr>
        <p:spPr bwMode="auto">
          <a:xfrm>
            <a:off x="7215206" y="3786190"/>
            <a:ext cx="1500198" cy="34073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zh-TW" altLang="en-US" sz="1600" b="1" dirty="0" smtClean="0"/>
              <a:t>智慧手機</a:t>
            </a:r>
            <a:endParaRPr lang="en-US" altLang="zh-TW" sz="1600" b="1" dirty="0"/>
          </a:p>
        </p:txBody>
      </p:sp>
      <p:sp>
        <p:nvSpPr>
          <p:cNvPr id="22" name="Rectangle 91"/>
          <p:cNvSpPr>
            <a:spLocks noChangeArrowheads="1"/>
          </p:cNvSpPr>
          <p:nvPr/>
        </p:nvSpPr>
        <p:spPr bwMode="auto">
          <a:xfrm>
            <a:off x="6357950" y="2649754"/>
            <a:ext cx="1500198" cy="2791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zh-TW" sz="1200" b="1" dirty="0" smtClean="0">
                <a:solidFill>
                  <a:srgbClr val="0066CC"/>
                </a:solidFill>
              </a:rPr>
              <a:t>3G/4G</a:t>
            </a:r>
            <a:endParaRPr lang="en-US" altLang="zh-TW" sz="1200" b="1" dirty="0">
              <a:solidFill>
                <a:srgbClr val="0066CC"/>
              </a:solidFill>
            </a:endParaRPr>
          </a:p>
        </p:txBody>
      </p:sp>
      <p:sp>
        <p:nvSpPr>
          <p:cNvPr id="23" name="Rectangle 91"/>
          <p:cNvSpPr>
            <a:spLocks noChangeArrowheads="1"/>
          </p:cNvSpPr>
          <p:nvPr/>
        </p:nvSpPr>
        <p:spPr bwMode="auto">
          <a:xfrm>
            <a:off x="4572000" y="4007076"/>
            <a:ext cx="1500198" cy="2791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zh-TW" sz="1200" b="1" dirty="0" err="1" smtClean="0">
                <a:solidFill>
                  <a:srgbClr val="0066CC"/>
                </a:solidFill>
              </a:rPr>
              <a:t>WiFi</a:t>
            </a:r>
            <a:endParaRPr lang="en-US" altLang="zh-TW" sz="1200" b="1" dirty="0">
              <a:solidFill>
                <a:srgbClr val="0066CC"/>
              </a:solidFill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658808" y="3905272"/>
            <a:ext cx="2841622" cy="202405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zh-TW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C3FB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C3FB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視 </a:t>
            </a:r>
            <a:r>
              <a:rPr kumimoji="0" lang="zh-TW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C3FB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訊</a:t>
            </a: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C3FB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 功 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zh-TW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C3FB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C3FB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文 檔 共 享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zh-TW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C3FB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 螢 幕 </a:t>
            </a: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C3FB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共 享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zh-TW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C3FB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C3FB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白 板 功 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zh-TW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C3FB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C3FB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協 同 瀏 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0"/>
          <p:cNvGrpSpPr/>
          <p:nvPr/>
        </p:nvGrpSpPr>
        <p:grpSpPr>
          <a:xfrm>
            <a:off x="500034" y="2393967"/>
            <a:ext cx="2214546" cy="1266930"/>
            <a:chOff x="428596" y="3143248"/>
            <a:chExt cx="3571900" cy="2017847"/>
          </a:xfrm>
        </p:grpSpPr>
        <p:pic>
          <p:nvPicPr>
            <p:cNvPr id="22" name="图片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596" y="3175044"/>
              <a:ext cx="3571900" cy="1986051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23" name="矩形 22"/>
            <p:cNvSpPr/>
            <p:nvPr/>
          </p:nvSpPr>
          <p:spPr bwMode="auto">
            <a:xfrm>
              <a:off x="1428728" y="3143248"/>
              <a:ext cx="1857388" cy="8572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>
              <a:softEdge rad="127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隨身會議一指搞定</a:t>
            </a:r>
          </a:p>
        </p:txBody>
      </p:sp>
      <p:sp>
        <p:nvSpPr>
          <p:cNvPr id="136" name="Rectangle 3"/>
          <p:cNvSpPr txBox="1">
            <a:spLocks noChangeArrowheads="1"/>
          </p:cNvSpPr>
          <p:nvPr/>
        </p:nvSpPr>
        <p:spPr bwMode="auto">
          <a:xfrm>
            <a:off x="285720" y="4929198"/>
            <a:ext cx="3071834" cy="357190"/>
          </a:xfrm>
          <a:prstGeom prst="rect">
            <a:avLst/>
          </a:prstGeom>
          <a:solidFill>
            <a:srgbClr val="3366CC"/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tx2"/>
              </a:buClr>
              <a:defRPr/>
            </a:pPr>
            <a:r>
              <a:rPr kumimoji="0" lang="zh-TW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rPr>
              <a:t>透過</a:t>
            </a:r>
            <a:r>
              <a:rPr kumimoji="0" lang="zh-TW" altLang="en-US" sz="1600" b="1" kern="0" noProof="0" dirty="0" smtClean="0">
                <a:solidFill>
                  <a:schemeClr val="bg1"/>
                </a:solidFill>
                <a:latin typeface="+mj-ea"/>
                <a:ea typeface="+mj-ea"/>
              </a:rPr>
              <a:t>即時通訊軟體</a:t>
            </a:r>
            <a:r>
              <a:rPr kumimoji="0" lang="zh-TW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rPr>
              <a:t>發佈會議連結</a:t>
            </a:r>
          </a:p>
        </p:txBody>
      </p:sp>
      <p:pic>
        <p:nvPicPr>
          <p:cNvPr id="26" name="圖片 25" descr="L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1071546"/>
            <a:ext cx="1071570" cy="1071570"/>
          </a:xfrm>
          <a:prstGeom prst="rect">
            <a:avLst/>
          </a:prstGeom>
        </p:spPr>
      </p:pic>
      <p:pic>
        <p:nvPicPr>
          <p:cNvPr id="27" name="圖片 26" descr="LIN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1643050"/>
            <a:ext cx="2643206" cy="4347944"/>
          </a:xfrm>
          <a:prstGeom prst="rect">
            <a:avLst/>
          </a:prstGeom>
        </p:spPr>
      </p:pic>
      <p:sp>
        <p:nvSpPr>
          <p:cNvPr id="36" name="Line 129"/>
          <p:cNvSpPr>
            <a:spLocks noChangeShapeType="1"/>
          </p:cNvSpPr>
          <p:nvPr/>
        </p:nvSpPr>
        <p:spPr bwMode="auto">
          <a:xfrm>
            <a:off x="2285984" y="3857628"/>
            <a:ext cx="1357321" cy="1"/>
          </a:xfrm>
          <a:prstGeom prst="line">
            <a:avLst/>
          </a:prstGeom>
          <a:noFill/>
          <a:ln w="28575">
            <a:solidFill>
              <a:srgbClr val="3366CC"/>
            </a:solidFill>
            <a:prstDash val="dash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37" name="圖片 36" descr="nb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3571876"/>
            <a:ext cx="1643074" cy="1292381"/>
          </a:xfrm>
          <a:prstGeom prst="rect">
            <a:avLst/>
          </a:prstGeom>
        </p:spPr>
      </p:pic>
      <p:pic>
        <p:nvPicPr>
          <p:cNvPr id="39" name="圖片 38" descr="IPAD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58082" y="3214686"/>
            <a:ext cx="547150" cy="756270"/>
          </a:xfrm>
          <a:prstGeom prst="rect">
            <a:avLst/>
          </a:prstGeom>
        </p:spPr>
      </p:pic>
      <p:pic>
        <p:nvPicPr>
          <p:cNvPr id="40" name="Picture 73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1857364"/>
            <a:ext cx="357190" cy="65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圖片 40" descr="nb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16" y="4643446"/>
            <a:ext cx="1643074" cy="1292381"/>
          </a:xfrm>
          <a:prstGeom prst="rect">
            <a:avLst/>
          </a:prstGeom>
        </p:spPr>
      </p:pic>
      <p:sp>
        <p:nvSpPr>
          <p:cNvPr id="45" name="Line 129"/>
          <p:cNvSpPr>
            <a:spLocks noChangeShapeType="1"/>
          </p:cNvSpPr>
          <p:nvPr/>
        </p:nvSpPr>
        <p:spPr bwMode="auto">
          <a:xfrm flipV="1">
            <a:off x="2285984" y="3143248"/>
            <a:ext cx="1285884" cy="714380"/>
          </a:xfrm>
          <a:prstGeom prst="line">
            <a:avLst/>
          </a:prstGeom>
          <a:noFill/>
          <a:ln w="28575">
            <a:solidFill>
              <a:srgbClr val="3366CC"/>
            </a:solidFill>
            <a:prstDash val="dash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7" name="Line 129"/>
          <p:cNvSpPr>
            <a:spLocks noChangeShapeType="1"/>
          </p:cNvSpPr>
          <p:nvPr/>
        </p:nvSpPr>
        <p:spPr bwMode="auto">
          <a:xfrm>
            <a:off x="2285984" y="3857628"/>
            <a:ext cx="1357322" cy="714380"/>
          </a:xfrm>
          <a:prstGeom prst="line">
            <a:avLst/>
          </a:prstGeom>
          <a:noFill/>
          <a:ln w="28575">
            <a:solidFill>
              <a:srgbClr val="3366CC"/>
            </a:solidFill>
            <a:prstDash val="dash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 bwMode="auto">
          <a:xfrm>
            <a:off x="2357422" y="2214554"/>
            <a:ext cx="1285884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kern="0" dirty="0" smtClean="0">
                <a:latin typeface="+mj-lt"/>
                <a:ea typeface="+mj-ea"/>
                <a:cs typeface="+mj-cs"/>
              </a:rPr>
              <a:t>會議發起</a:t>
            </a:r>
            <a:endParaRPr kumimoji="1" lang="zh-TW" alt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7000892" y="1071546"/>
            <a:ext cx="1285884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與會人員</a:t>
            </a:r>
          </a:p>
        </p:txBody>
      </p:sp>
      <p:pic>
        <p:nvPicPr>
          <p:cNvPr id="16" name="圖片 15" descr="LIN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1928802"/>
            <a:ext cx="232563" cy="500066"/>
          </a:xfrm>
          <a:prstGeom prst="rect">
            <a:avLst/>
          </a:prstGeom>
          <a:effectLst/>
        </p:spPr>
      </p:pic>
      <p:pic>
        <p:nvPicPr>
          <p:cNvPr id="17" name="圖片 16" descr="LIN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3214686"/>
            <a:ext cx="428628" cy="71438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8" name="圖片 17" descr="LIN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4714884"/>
            <a:ext cx="500066" cy="59946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9" name="圖片 18" descr="手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329" b="12328"/>
          <a:stretch>
            <a:fillRect/>
          </a:stretch>
        </p:blipFill>
        <p:spPr>
          <a:xfrm>
            <a:off x="5429256" y="2857496"/>
            <a:ext cx="1643074" cy="1178735"/>
          </a:xfrm>
          <a:prstGeom prst="rect">
            <a:avLst/>
          </a:prstGeom>
        </p:spPr>
      </p:pic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6429388" y="4143380"/>
            <a:ext cx="1071570" cy="357190"/>
          </a:xfrm>
          <a:prstGeom prst="rect">
            <a:avLst/>
          </a:prstGeom>
          <a:solidFill>
            <a:srgbClr val="3366CC"/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tx2"/>
              </a:buClr>
              <a:defRPr/>
            </a:pPr>
            <a:r>
              <a:rPr kumimoji="0" lang="zh-TW" altLang="en-US" sz="1600" b="1" kern="0" dirty="0" smtClean="0">
                <a:solidFill>
                  <a:schemeClr val="bg1"/>
                </a:solidFill>
                <a:latin typeface="+mj-ea"/>
                <a:ea typeface="+mj-ea"/>
              </a:rPr>
              <a:t>點選連結</a:t>
            </a:r>
            <a:endParaRPr kumimoji="0" lang="zh-TW" alt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945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-0.04983 0.06111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36" grpId="0" animBg="1"/>
      <p:bldP spid="45" grpId="0" animBg="1"/>
      <p:bldP spid="47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Android</a:t>
            </a:r>
            <a:r>
              <a:rPr lang="zh-TW" altLang="en-US" dirty="0" smtClean="0"/>
              <a:t>系統安裝步驟</a:t>
            </a:r>
            <a:r>
              <a:rPr lang="en-US" altLang="zh-TW" dirty="0" smtClean="0"/>
              <a:t>(Google Play</a:t>
            </a:r>
            <a:r>
              <a:rPr lang="zh-TW" altLang="en-US" dirty="0" smtClean="0"/>
              <a:t>安裝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52" y="714356"/>
            <a:ext cx="2624625" cy="4666001"/>
          </a:xfrm>
          <a:prstGeom prst="rect">
            <a:avLst/>
          </a:prstGeom>
        </p:spPr>
      </p:pic>
      <p:sp>
        <p:nvSpPr>
          <p:cNvPr id="14" name="向右箭號 13"/>
          <p:cNvSpPr/>
          <p:nvPr/>
        </p:nvSpPr>
        <p:spPr bwMode="auto">
          <a:xfrm>
            <a:off x="4143372" y="2786058"/>
            <a:ext cx="571504" cy="571504"/>
          </a:xfrm>
          <a:prstGeom prst="stripedRightArrow">
            <a:avLst/>
          </a:prstGeom>
          <a:solidFill>
            <a:srgbClr val="3366CC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圖片 8" descr="57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714356"/>
            <a:ext cx="2648101" cy="470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829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iOS</a:t>
            </a:r>
            <a:r>
              <a:rPr lang="zh-TW" altLang="en-US" dirty="0" smtClean="0"/>
              <a:t>系統安裝步驟</a:t>
            </a:r>
            <a:r>
              <a:rPr lang="en-US" altLang="zh-TW" dirty="0" smtClean="0"/>
              <a:t>(APP</a:t>
            </a:r>
            <a:r>
              <a:rPr lang="zh-TW" altLang="en-US" dirty="0" smtClean="0"/>
              <a:t> </a:t>
            </a:r>
            <a:r>
              <a:rPr lang="en-US" altLang="zh-TW" dirty="0" smtClean="0"/>
              <a:t>Store</a:t>
            </a:r>
            <a:r>
              <a:rPr lang="zh-TW" altLang="en-US" dirty="0" smtClean="0"/>
              <a:t>安裝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8013" y="836713"/>
            <a:ext cx="3816423" cy="508856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836712"/>
            <a:ext cx="3816424" cy="5088565"/>
          </a:xfrm>
          <a:prstGeom prst="rect">
            <a:avLst/>
          </a:prstGeom>
        </p:spPr>
      </p:pic>
      <p:sp>
        <p:nvSpPr>
          <p:cNvPr id="5" name="向右箭號 4"/>
          <p:cNvSpPr/>
          <p:nvPr/>
        </p:nvSpPr>
        <p:spPr bwMode="auto">
          <a:xfrm>
            <a:off x="4283968" y="2970488"/>
            <a:ext cx="571504" cy="571504"/>
          </a:xfrm>
          <a:prstGeom prst="stripedRightArrow">
            <a:avLst/>
          </a:prstGeom>
          <a:solidFill>
            <a:srgbClr val="3366CC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989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Windows</a:t>
            </a:r>
            <a:r>
              <a:rPr lang="zh-TW" altLang="en-US" dirty="0" smtClean="0"/>
              <a:t>系統安裝步驟</a:t>
            </a:r>
          </a:p>
        </p:txBody>
      </p:sp>
      <p:pic>
        <p:nvPicPr>
          <p:cNvPr id="29" name="圖片 28" descr="LINE3.png"/>
          <p:cNvPicPr>
            <a:picLocks noChangeAspect="1"/>
          </p:cNvPicPr>
          <p:nvPr/>
        </p:nvPicPr>
        <p:blipFill>
          <a:blip r:embed="rId2" cstate="print"/>
          <a:srcRect l="30469" r="41406" b="52754"/>
          <a:stretch>
            <a:fillRect/>
          </a:stretch>
        </p:blipFill>
        <p:spPr>
          <a:xfrm>
            <a:off x="785786" y="2357430"/>
            <a:ext cx="2571768" cy="2428892"/>
          </a:xfrm>
          <a:prstGeom prst="rect">
            <a:avLst/>
          </a:prstGeom>
        </p:spPr>
      </p:pic>
      <p:pic>
        <p:nvPicPr>
          <p:cNvPr id="30" name="圖片 29" descr="LINE4.png"/>
          <p:cNvPicPr>
            <a:picLocks noChangeAspect="1"/>
          </p:cNvPicPr>
          <p:nvPr/>
        </p:nvPicPr>
        <p:blipFill>
          <a:blip r:embed="rId3" cstate="print"/>
          <a:srcRect l="24219" r="30468"/>
          <a:stretch>
            <a:fillRect/>
          </a:stretch>
        </p:blipFill>
        <p:spPr>
          <a:xfrm>
            <a:off x="4714876" y="928670"/>
            <a:ext cx="4143404" cy="5140990"/>
          </a:xfrm>
          <a:prstGeom prst="rect">
            <a:avLst/>
          </a:prstGeom>
        </p:spPr>
      </p:pic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42910" y="4643446"/>
            <a:ext cx="3143272" cy="357190"/>
          </a:xfrm>
          <a:prstGeom prst="rect">
            <a:avLst/>
          </a:prstGeom>
          <a:solidFill>
            <a:srgbClr val="3366CC"/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tx2"/>
              </a:buClr>
              <a:defRPr/>
            </a:pPr>
            <a:r>
              <a:rPr kumimoji="0" lang="zh-TW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rPr>
              <a:t>填寫與會者名稱後點選參加會議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673210" y="3789040"/>
            <a:ext cx="2643206" cy="357190"/>
          </a:xfrm>
          <a:prstGeom prst="rect">
            <a:avLst/>
          </a:prstGeom>
          <a:solidFill>
            <a:srgbClr val="3366CC"/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tx2"/>
              </a:buClr>
              <a:defRPr/>
            </a:pPr>
            <a:r>
              <a:rPr kumimoji="0" lang="zh-TW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rPr>
              <a:t>第一次將自動安裝程式</a:t>
            </a:r>
          </a:p>
        </p:txBody>
      </p:sp>
      <p:sp>
        <p:nvSpPr>
          <p:cNvPr id="20" name="矩形 19"/>
          <p:cNvSpPr/>
          <p:nvPr/>
        </p:nvSpPr>
        <p:spPr bwMode="auto">
          <a:xfrm>
            <a:off x="928662" y="4000504"/>
            <a:ext cx="2286016" cy="57150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圖片 8" descr="滑鼠指標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7620" y="4572008"/>
            <a:ext cx="1040941" cy="831824"/>
          </a:xfrm>
          <a:prstGeom prst="rect">
            <a:avLst/>
          </a:prstGeom>
        </p:spPr>
      </p:pic>
      <p:pic>
        <p:nvPicPr>
          <p:cNvPr id="10" name="圖片 9" descr="LI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1071546"/>
            <a:ext cx="1071570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-0.20712 -0.0488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隨身會議一指搞定</a:t>
            </a:r>
          </a:p>
        </p:txBody>
      </p:sp>
      <p:pic>
        <p:nvPicPr>
          <p:cNvPr id="26" name="圖片 25" descr="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071546"/>
            <a:ext cx="1071570" cy="1071570"/>
          </a:xfrm>
          <a:prstGeom prst="rect">
            <a:avLst/>
          </a:prstGeom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6929454" y="1285860"/>
            <a:ext cx="1785950" cy="500066"/>
          </a:xfrm>
          <a:prstGeom prst="rect">
            <a:avLst/>
          </a:prstGeom>
          <a:solidFill>
            <a:srgbClr val="3366CC"/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tx2"/>
              </a:buClr>
              <a:defRPr/>
            </a:pPr>
            <a:r>
              <a:rPr kumimoji="0" lang="zh-TW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rPr>
              <a:t>安裝程式後再次點選</a:t>
            </a:r>
            <a:endParaRPr kumimoji="0" lang="en-US" altLang="zh-TW" sz="1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chemeClr val="tx2"/>
              </a:buClr>
              <a:defRPr/>
            </a:pPr>
            <a:r>
              <a:rPr kumimoji="0" lang="zh-TW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rPr>
              <a:t>連結自動進入會議室</a:t>
            </a:r>
          </a:p>
        </p:txBody>
      </p:sp>
      <p:pic>
        <p:nvPicPr>
          <p:cNvPr id="11" name="圖片 10" descr="IPAD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358082" y="3214686"/>
            <a:ext cx="547150" cy="756270"/>
          </a:xfrm>
          <a:prstGeom prst="rect">
            <a:avLst/>
          </a:prstGeom>
        </p:spPr>
      </p:pic>
      <p:pic>
        <p:nvPicPr>
          <p:cNvPr id="12" name="Picture 7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429520" y="1857364"/>
            <a:ext cx="357190" cy="65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圖片 13" descr="nb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16" y="4643446"/>
            <a:ext cx="1643074" cy="1292381"/>
          </a:xfrm>
          <a:prstGeom prst="rect">
            <a:avLst/>
          </a:prstGeom>
        </p:spPr>
      </p:pic>
      <p:pic>
        <p:nvPicPr>
          <p:cNvPr id="16" name="圖片 15" descr="RHUB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8634" y="3357562"/>
            <a:ext cx="620952" cy="473413"/>
          </a:xfrm>
          <a:prstGeom prst="rect">
            <a:avLst/>
          </a:prstGeom>
        </p:spPr>
      </p:pic>
      <p:pic>
        <p:nvPicPr>
          <p:cNvPr id="19" name="圖片 18" descr="RHUB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58082" y="2071678"/>
            <a:ext cx="445032" cy="250209"/>
          </a:xfrm>
          <a:prstGeom prst="rect">
            <a:avLst/>
          </a:prstGeom>
        </p:spPr>
      </p:pic>
      <p:pic>
        <p:nvPicPr>
          <p:cNvPr id="20" name="圖片 19" descr="RHUB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768" y="4714884"/>
            <a:ext cx="1016504" cy="642942"/>
          </a:xfrm>
          <a:prstGeom prst="rect">
            <a:avLst/>
          </a:prstGeom>
        </p:spPr>
      </p:pic>
      <p:sp>
        <p:nvSpPr>
          <p:cNvPr id="36" name="Line 129"/>
          <p:cNvSpPr>
            <a:spLocks noChangeShapeType="1"/>
          </p:cNvSpPr>
          <p:nvPr/>
        </p:nvSpPr>
        <p:spPr bwMode="auto">
          <a:xfrm flipV="1">
            <a:off x="5857884" y="2357430"/>
            <a:ext cx="1428760" cy="1285884"/>
          </a:xfrm>
          <a:prstGeom prst="line">
            <a:avLst/>
          </a:prstGeom>
          <a:noFill/>
          <a:ln w="12700">
            <a:solidFill>
              <a:srgbClr val="3366CC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7" name="Line 129"/>
          <p:cNvSpPr>
            <a:spLocks noChangeShapeType="1"/>
          </p:cNvSpPr>
          <p:nvPr/>
        </p:nvSpPr>
        <p:spPr bwMode="auto">
          <a:xfrm>
            <a:off x="6000760" y="3786188"/>
            <a:ext cx="1285884" cy="1"/>
          </a:xfrm>
          <a:prstGeom prst="line">
            <a:avLst/>
          </a:prstGeom>
          <a:noFill/>
          <a:ln w="12700">
            <a:solidFill>
              <a:srgbClr val="3366CC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8" name="Line 129"/>
          <p:cNvSpPr>
            <a:spLocks noChangeShapeType="1"/>
          </p:cNvSpPr>
          <p:nvPr/>
        </p:nvSpPr>
        <p:spPr bwMode="auto">
          <a:xfrm>
            <a:off x="5786446" y="4071941"/>
            <a:ext cx="1285885" cy="928693"/>
          </a:xfrm>
          <a:prstGeom prst="line">
            <a:avLst/>
          </a:prstGeom>
          <a:noFill/>
          <a:ln w="12700">
            <a:solidFill>
              <a:srgbClr val="3366CC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90"/>
          <p:cNvGrpSpPr>
            <a:grpSpLocks/>
          </p:cNvGrpSpPr>
          <p:nvPr/>
        </p:nvGrpSpPr>
        <p:grpSpPr bwMode="auto">
          <a:xfrm>
            <a:off x="4643438" y="3357563"/>
            <a:ext cx="1500198" cy="1000131"/>
            <a:chOff x="3470" y="1945"/>
            <a:chExt cx="1316" cy="680"/>
          </a:xfrm>
        </p:grpSpPr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3470" y="1945"/>
              <a:ext cx="1316" cy="680"/>
            </a:xfrm>
            <a:custGeom>
              <a:avLst/>
              <a:gdLst>
                <a:gd name="T0" fmla="*/ 1468389 w 1250"/>
                <a:gd name="T1" fmla="*/ 1413 h 693"/>
                <a:gd name="T2" fmla="*/ 743002 w 1250"/>
                <a:gd name="T3" fmla="*/ 1551 h 693"/>
                <a:gd name="T4" fmla="*/ 224364 w 1250"/>
                <a:gd name="T5" fmla="*/ 1786 h 693"/>
                <a:gd name="T6" fmla="*/ 1 w 1250"/>
                <a:gd name="T7" fmla="*/ 2051 h 693"/>
                <a:gd name="T8" fmla="*/ 42372 w 1250"/>
                <a:gd name="T9" fmla="*/ 2283 h 693"/>
                <a:gd name="T10" fmla="*/ 199925 w 1250"/>
                <a:gd name="T11" fmla="*/ 2420 h 693"/>
                <a:gd name="T12" fmla="*/ 641263 w 1250"/>
                <a:gd name="T13" fmla="*/ 2613 h 693"/>
                <a:gd name="T14" fmla="*/ 1483688 w 1250"/>
                <a:gd name="T15" fmla="*/ 2825 h 693"/>
                <a:gd name="T16" fmla="*/ 2568036 w 1250"/>
                <a:gd name="T17" fmla="*/ 2939 h 693"/>
                <a:gd name="T18" fmla="*/ 3349887 w 1250"/>
                <a:gd name="T19" fmla="*/ 3032 h 693"/>
                <a:gd name="T20" fmla="*/ 3867852 w 1250"/>
                <a:gd name="T21" fmla="*/ 3193 h 693"/>
                <a:gd name="T22" fmla="*/ 4567582 w 1250"/>
                <a:gd name="T23" fmla="*/ 3334 h 693"/>
                <a:gd name="T24" fmla="*/ 5357775 w 1250"/>
                <a:gd name="T25" fmla="*/ 3403 h 693"/>
                <a:gd name="T26" fmla="*/ 6264800 w 1250"/>
                <a:gd name="T27" fmla="*/ 3388 h 693"/>
                <a:gd name="T28" fmla="*/ 7175248 w 1250"/>
                <a:gd name="T29" fmla="*/ 3310 h 693"/>
                <a:gd name="T30" fmla="*/ 7840356 w 1250"/>
                <a:gd name="T31" fmla="*/ 3333 h 693"/>
                <a:gd name="T32" fmla="*/ 8618906 w 1250"/>
                <a:gd name="T33" fmla="*/ 3471 h 693"/>
                <a:gd name="T34" fmla="*/ 9566685 w 1250"/>
                <a:gd name="T35" fmla="*/ 3536 h 693"/>
                <a:gd name="T36" fmla="*/ 10537467 w 1250"/>
                <a:gd name="T37" fmla="*/ 3528 h 693"/>
                <a:gd name="T38" fmla="*/ 11889219 w 1250"/>
                <a:gd name="T39" fmla="*/ 3387 h 693"/>
                <a:gd name="T40" fmla="*/ 13146810 w 1250"/>
                <a:gd name="T41" fmla="*/ 3078 h 693"/>
                <a:gd name="T42" fmla="*/ 13631485 w 1250"/>
                <a:gd name="T43" fmla="*/ 2881 h 693"/>
                <a:gd name="T44" fmla="*/ 15127016 w 1250"/>
                <a:gd name="T45" fmla="*/ 2762 h 693"/>
                <a:gd name="T46" fmla="*/ 16133029 w 1250"/>
                <a:gd name="T47" fmla="*/ 2558 h 693"/>
                <a:gd name="T48" fmla="*/ 16682490 w 1250"/>
                <a:gd name="T49" fmla="*/ 2301 h 693"/>
                <a:gd name="T50" fmla="*/ 16759529 w 1250"/>
                <a:gd name="T51" fmla="*/ 2164 h 693"/>
                <a:gd name="T52" fmla="*/ 16787382 w 1250"/>
                <a:gd name="T53" fmla="*/ 2025 h 693"/>
                <a:gd name="T54" fmla="*/ 16559413 w 1250"/>
                <a:gd name="T55" fmla="*/ 1782 h 693"/>
                <a:gd name="T56" fmla="*/ 16193881 w 1250"/>
                <a:gd name="T57" fmla="*/ 1571 h 693"/>
                <a:gd name="T58" fmla="*/ 15658520 w 1250"/>
                <a:gd name="T59" fmla="*/ 1418 h 693"/>
                <a:gd name="T60" fmla="*/ 15059822 w 1250"/>
                <a:gd name="T61" fmla="*/ 1199 h 693"/>
                <a:gd name="T62" fmla="*/ 15074502 w 1250"/>
                <a:gd name="T63" fmla="*/ 1023 h 693"/>
                <a:gd name="T64" fmla="*/ 14864018 w 1250"/>
                <a:gd name="T65" fmla="*/ 816 h 693"/>
                <a:gd name="T66" fmla="*/ 14325768 w 1250"/>
                <a:gd name="T67" fmla="*/ 573 h 693"/>
                <a:gd name="T68" fmla="*/ 13540717 w 1250"/>
                <a:gd name="T69" fmla="*/ 403 h 693"/>
                <a:gd name="T70" fmla="*/ 12563609 w 1250"/>
                <a:gd name="T71" fmla="*/ 343 h 693"/>
                <a:gd name="T72" fmla="*/ 11460696 w 1250"/>
                <a:gd name="T73" fmla="*/ 437 h 693"/>
                <a:gd name="T74" fmla="*/ 10879559 w 1250"/>
                <a:gd name="T75" fmla="*/ 253 h 693"/>
                <a:gd name="T76" fmla="*/ 10110628 w 1250"/>
                <a:gd name="T77" fmla="*/ 116 h 693"/>
                <a:gd name="T78" fmla="*/ 8305285 w 1250"/>
                <a:gd name="T79" fmla="*/ 0 h 693"/>
                <a:gd name="T80" fmla="*/ 6383337 w 1250"/>
                <a:gd name="T81" fmla="*/ 109 h 693"/>
                <a:gd name="T82" fmla="*/ 5635318 w 1250"/>
                <a:gd name="T83" fmla="*/ 262 h 693"/>
                <a:gd name="T84" fmla="*/ 5115075 w 1250"/>
                <a:gd name="T85" fmla="*/ 453 h 693"/>
                <a:gd name="T86" fmla="*/ 3891647 w 1250"/>
                <a:gd name="T87" fmla="*/ 415 h 693"/>
                <a:gd name="T88" fmla="*/ 2978314 w 1250"/>
                <a:gd name="T89" fmla="*/ 519 h 693"/>
                <a:gd name="T90" fmla="*/ 2292268 w 1250"/>
                <a:gd name="T91" fmla="*/ 738 h 693"/>
                <a:gd name="T92" fmla="*/ 1897069 w 1250"/>
                <a:gd name="T93" fmla="*/ 1010 h 693"/>
                <a:gd name="T94" fmla="*/ 1839929 w 1250"/>
                <a:gd name="T95" fmla="*/ 1223 h 693"/>
                <a:gd name="T96" fmla="*/ 1908616 w 1250"/>
                <a:gd name="T97" fmla="*/ 1376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006699"/>
                </a:gs>
              </a:gsLst>
              <a:lin ang="2700000" scaled="1"/>
            </a:gra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  <a:ea typeface="+mn-ea"/>
              </a:endParaRPr>
            </a:p>
          </p:txBody>
        </p: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3617" y="2158"/>
              <a:ext cx="1055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TW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  <a:cs typeface="Arial" pitchFamily="34" charset="0"/>
                </a:rPr>
                <a:t>Internet</a:t>
              </a:r>
            </a:p>
          </p:txBody>
        </p:sp>
      </p:grpSp>
      <p:grpSp>
        <p:nvGrpSpPr>
          <p:cNvPr id="4" name="群組 41"/>
          <p:cNvGrpSpPr/>
          <p:nvPr/>
        </p:nvGrpSpPr>
        <p:grpSpPr>
          <a:xfrm>
            <a:off x="428596" y="3143248"/>
            <a:ext cx="3571900" cy="2017847"/>
            <a:chOff x="428596" y="3143248"/>
            <a:chExt cx="3571900" cy="2017847"/>
          </a:xfrm>
        </p:grpSpPr>
        <p:pic>
          <p:nvPicPr>
            <p:cNvPr id="33" name="图片 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8596" y="3175044"/>
              <a:ext cx="3571900" cy="1986051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41" name="矩形 40"/>
            <p:cNvSpPr/>
            <p:nvPr/>
          </p:nvSpPr>
          <p:spPr bwMode="auto">
            <a:xfrm>
              <a:off x="1428728" y="3143248"/>
              <a:ext cx="1857388" cy="8572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>
              <a:softEdge rad="127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0" name="圖片 9" descr="RHUB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728" y="2857496"/>
            <a:ext cx="1857388" cy="117480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4" name="圖片 23" descr="LINE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86380" y="928670"/>
            <a:ext cx="1285884" cy="2115216"/>
          </a:xfrm>
          <a:prstGeom prst="rect">
            <a:avLst/>
          </a:prstGeom>
        </p:spPr>
      </p:pic>
      <p:pic>
        <p:nvPicPr>
          <p:cNvPr id="27" name="圖片 26" descr="手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329" b="12328"/>
          <a:stretch>
            <a:fillRect/>
          </a:stretch>
        </p:blipFill>
        <p:spPr>
          <a:xfrm>
            <a:off x="6130121" y="1285860"/>
            <a:ext cx="799333" cy="573438"/>
          </a:xfrm>
          <a:prstGeom prst="rect">
            <a:avLst/>
          </a:prstGeom>
        </p:spPr>
      </p:pic>
      <p:sp>
        <p:nvSpPr>
          <p:cNvPr id="35" name="Line 129"/>
          <p:cNvSpPr>
            <a:spLocks noChangeShapeType="1"/>
          </p:cNvSpPr>
          <p:nvPr/>
        </p:nvSpPr>
        <p:spPr bwMode="auto">
          <a:xfrm>
            <a:off x="3500430" y="3786190"/>
            <a:ext cx="1357321" cy="1"/>
          </a:xfrm>
          <a:prstGeom prst="line">
            <a:avLst/>
          </a:prstGeom>
          <a:noFill/>
          <a:ln w="12700">
            <a:solidFill>
              <a:srgbClr val="3366CC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44133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-0.04983 0.06111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Line 129"/>
          <p:cNvSpPr>
            <a:spLocks noChangeShapeType="1"/>
          </p:cNvSpPr>
          <p:nvPr/>
        </p:nvSpPr>
        <p:spPr bwMode="auto">
          <a:xfrm flipH="1" flipV="1">
            <a:off x="4500562" y="2928934"/>
            <a:ext cx="0" cy="928694"/>
          </a:xfrm>
          <a:prstGeom prst="line">
            <a:avLst/>
          </a:prstGeom>
          <a:noFill/>
          <a:ln w="222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 sz="12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41344"/>
          </a:xfrm>
        </p:spPr>
        <p:txBody>
          <a:bodyPr/>
          <a:lstStyle/>
          <a:p>
            <a:r>
              <a:rPr lang="zh-TW" altLang="en-US" dirty="0" smtClean="0"/>
              <a:t>分散式會議</a:t>
            </a:r>
            <a:endParaRPr lang="zh-TW" altLang="en-US" dirty="0"/>
          </a:p>
        </p:txBody>
      </p:sp>
      <p:grpSp>
        <p:nvGrpSpPr>
          <p:cNvPr id="3" name="群組 19"/>
          <p:cNvGrpSpPr/>
          <p:nvPr/>
        </p:nvGrpSpPr>
        <p:grpSpPr>
          <a:xfrm>
            <a:off x="2643174" y="1000108"/>
            <a:ext cx="3929090" cy="1928826"/>
            <a:chOff x="2643174" y="1000108"/>
            <a:chExt cx="3286148" cy="1898605"/>
          </a:xfrm>
        </p:grpSpPr>
        <p:pic>
          <p:nvPicPr>
            <p:cNvPr id="10" name="图片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3174" y="1071546"/>
              <a:ext cx="3286148" cy="1827167"/>
            </a:xfrm>
            <a:prstGeom prst="rect">
              <a:avLst/>
            </a:prstGeom>
            <a:effectLst/>
          </p:spPr>
        </p:pic>
        <p:pic>
          <p:nvPicPr>
            <p:cNvPr id="14" name="圖片 13" descr="9格視訊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0430" y="1000108"/>
              <a:ext cx="1857388" cy="857256"/>
            </a:xfrm>
            <a:prstGeom prst="rect">
              <a:avLst/>
            </a:prstGeom>
            <a:effectLst>
              <a:softEdge rad="63500"/>
            </a:effectLst>
          </p:spPr>
        </p:pic>
      </p:grpSp>
      <p:pic>
        <p:nvPicPr>
          <p:cNvPr id="17" name="圖片 16" descr="video-conferencing-im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4643446"/>
            <a:ext cx="1777347" cy="1143008"/>
          </a:xfrm>
          <a:prstGeom prst="rect">
            <a:avLst/>
          </a:prstGeom>
        </p:spPr>
      </p:pic>
      <p:grpSp>
        <p:nvGrpSpPr>
          <p:cNvPr id="4" name="群組 18"/>
          <p:cNvGrpSpPr/>
          <p:nvPr/>
        </p:nvGrpSpPr>
        <p:grpSpPr>
          <a:xfrm>
            <a:off x="500034" y="4143380"/>
            <a:ext cx="2490232" cy="1904996"/>
            <a:chOff x="1500166" y="4143380"/>
            <a:chExt cx="2275918" cy="1690682"/>
          </a:xfrm>
        </p:grpSpPr>
        <p:pic>
          <p:nvPicPr>
            <p:cNvPr id="15" name="圖片 14" descr="Full-screen-HD-webcam-vide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00166" y="4143380"/>
              <a:ext cx="2275918" cy="1690682"/>
            </a:xfrm>
            <a:prstGeom prst="rect">
              <a:avLst/>
            </a:prstGeom>
          </p:spPr>
        </p:pic>
        <p:pic>
          <p:nvPicPr>
            <p:cNvPr id="18" name="圖片 17" descr="9格視訊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8794" y="4500570"/>
              <a:ext cx="1143008" cy="650764"/>
            </a:xfrm>
            <a:prstGeom prst="rect">
              <a:avLst/>
            </a:prstGeom>
          </p:spPr>
        </p:pic>
      </p:grpSp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3786182" y="3357562"/>
            <a:ext cx="1500198" cy="1000131"/>
            <a:chOff x="3470" y="1945"/>
            <a:chExt cx="1316" cy="680"/>
          </a:xfrm>
        </p:grpSpPr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3470" y="1945"/>
              <a:ext cx="1316" cy="680"/>
            </a:xfrm>
            <a:custGeom>
              <a:avLst/>
              <a:gdLst>
                <a:gd name="T0" fmla="*/ 1468389 w 1250"/>
                <a:gd name="T1" fmla="*/ 1413 h 693"/>
                <a:gd name="T2" fmla="*/ 743002 w 1250"/>
                <a:gd name="T3" fmla="*/ 1551 h 693"/>
                <a:gd name="T4" fmla="*/ 224364 w 1250"/>
                <a:gd name="T5" fmla="*/ 1786 h 693"/>
                <a:gd name="T6" fmla="*/ 1 w 1250"/>
                <a:gd name="T7" fmla="*/ 2051 h 693"/>
                <a:gd name="T8" fmla="*/ 42372 w 1250"/>
                <a:gd name="T9" fmla="*/ 2283 h 693"/>
                <a:gd name="T10" fmla="*/ 199925 w 1250"/>
                <a:gd name="T11" fmla="*/ 2420 h 693"/>
                <a:gd name="T12" fmla="*/ 641263 w 1250"/>
                <a:gd name="T13" fmla="*/ 2613 h 693"/>
                <a:gd name="T14" fmla="*/ 1483688 w 1250"/>
                <a:gd name="T15" fmla="*/ 2825 h 693"/>
                <a:gd name="T16" fmla="*/ 2568036 w 1250"/>
                <a:gd name="T17" fmla="*/ 2939 h 693"/>
                <a:gd name="T18" fmla="*/ 3349887 w 1250"/>
                <a:gd name="T19" fmla="*/ 3032 h 693"/>
                <a:gd name="T20" fmla="*/ 3867852 w 1250"/>
                <a:gd name="T21" fmla="*/ 3193 h 693"/>
                <a:gd name="T22" fmla="*/ 4567582 w 1250"/>
                <a:gd name="T23" fmla="*/ 3334 h 693"/>
                <a:gd name="T24" fmla="*/ 5357775 w 1250"/>
                <a:gd name="T25" fmla="*/ 3403 h 693"/>
                <a:gd name="T26" fmla="*/ 6264800 w 1250"/>
                <a:gd name="T27" fmla="*/ 3388 h 693"/>
                <a:gd name="T28" fmla="*/ 7175248 w 1250"/>
                <a:gd name="T29" fmla="*/ 3310 h 693"/>
                <a:gd name="T30" fmla="*/ 7840356 w 1250"/>
                <a:gd name="T31" fmla="*/ 3333 h 693"/>
                <a:gd name="T32" fmla="*/ 8618906 w 1250"/>
                <a:gd name="T33" fmla="*/ 3471 h 693"/>
                <a:gd name="T34" fmla="*/ 9566685 w 1250"/>
                <a:gd name="T35" fmla="*/ 3536 h 693"/>
                <a:gd name="T36" fmla="*/ 10537467 w 1250"/>
                <a:gd name="T37" fmla="*/ 3528 h 693"/>
                <a:gd name="T38" fmla="*/ 11889219 w 1250"/>
                <a:gd name="T39" fmla="*/ 3387 h 693"/>
                <a:gd name="T40" fmla="*/ 13146810 w 1250"/>
                <a:gd name="T41" fmla="*/ 3078 h 693"/>
                <a:gd name="T42" fmla="*/ 13631485 w 1250"/>
                <a:gd name="T43" fmla="*/ 2881 h 693"/>
                <a:gd name="T44" fmla="*/ 15127016 w 1250"/>
                <a:gd name="T45" fmla="*/ 2762 h 693"/>
                <a:gd name="T46" fmla="*/ 16133029 w 1250"/>
                <a:gd name="T47" fmla="*/ 2558 h 693"/>
                <a:gd name="T48" fmla="*/ 16682490 w 1250"/>
                <a:gd name="T49" fmla="*/ 2301 h 693"/>
                <a:gd name="T50" fmla="*/ 16759529 w 1250"/>
                <a:gd name="T51" fmla="*/ 2164 h 693"/>
                <a:gd name="T52" fmla="*/ 16787382 w 1250"/>
                <a:gd name="T53" fmla="*/ 2025 h 693"/>
                <a:gd name="T54" fmla="*/ 16559413 w 1250"/>
                <a:gd name="T55" fmla="*/ 1782 h 693"/>
                <a:gd name="T56" fmla="*/ 16193881 w 1250"/>
                <a:gd name="T57" fmla="*/ 1571 h 693"/>
                <a:gd name="T58" fmla="*/ 15658520 w 1250"/>
                <a:gd name="T59" fmla="*/ 1418 h 693"/>
                <a:gd name="T60" fmla="*/ 15059822 w 1250"/>
                <a:gd name="T61" fmla="*/ 1199 h 693"/>
                <a:gd name="T62" fmla="*/ 15074502 w 1250"/>
                <a:gd name="T63" fmla="*/ 1023 h 693"/>
                <a:gd name="T64" fmla="*/ 14864018 w 1250"/>
                <a:gd name="T65" fmla="*/ 816 h 693"/>
                <a:gd name="T66" fmla="*/ 14325768 w 1250"/>
                <a:gd name="T67" fmla="*/ 573 h 693"/>
                <a:gd name="T68" fmla="*/ 13540717 w 1250"/>
                <a:gd name="T69" fmla="*/ 403 h 693"/>
                <a:gd name="T70" fmla="*/ 12563609 w 1250"/>
                <a:gd name="T71" fmla="*/ 343 h 693"/>
                <a:gd name="T72" fmla="*/ 11460696 w 1250"/>
                <a:gd name="T73" fmla="*/ 437 h 693"/>
                <a:gd name="T74" fmla="*/ 10879559 w 1250"/>
                <a:gd name="T75" fmla="*/ 253 h 693"/>
                <a:gd name="T76" fmla="*/ 10110628 w 1250"/>
                <a:gd name="T77" fmla="*/ 116 h 693"/>
                <a:gd name="T78" fmla="*/ 8305285 w 1250"/>
                <a:gd name="T79" fmla="*/ 0 h 693"/>
                <a:gd name="T80" fmla="*/ 6383337 w 1250"/>
                <a:gd name="T81" fmla="*/ 109 h 693"/>
                <a:gd name="T82" fmla="*/ 5635318 w 1250"/>
                <a:gd name="T83" fmla="*/ 262 h 693"/>
                <a:gd name="T84" fmla="*/ 5115075 w 1250"/>
                <a:gd name="T85" fmla="*/ 453 h 693"/>
                <a:gd name="T86" fmla="*/ 3891647 w 1250"/>
                <a:gd name="T87" fmla="*/ 415 h 693"/>
                <a:gd name="T88" fmla="*/ 2978314 w 1250"/>
                <a:gd name="T89" fmla="*/ 519 h 693"/>
                <a:gd name="T90" fmla="*/ 2292268 w 1250"/>
                <a:gd name="T91" fmla="*/ 738 h 693"/>
                <a:gd name="T92" fmla="*/ 1897069 w 1250"/>
                <a:gd name="T93" fmla="*/ 1010 h 693"/>
                <a:gd name="T94" fmla="*/ 1839929 w 1250"/>
                <a:gd name="T95" fmla="*/ 1223 h 693"/>
                <a:gd name="T96" fmla="*/ 1908616 w 1250"/>
                <a:gd name="T97" fmla="*/ 1376 h 6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0"/>
                <a:gd name="T148" fmla="*/ 0 h 693"/>
                <a:gd name="T149" fmla="*/ 1250 w 1250"/>
                <a:gd name="T150" fmla="*/ 693 h 6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0" h="693">
                  <a:moveTo>
                    <a:pt x="142" y="271"/>
                  </a:moveTo>
                  <a:lnTo>
                    <a:pt x="109" y="276"/>
                  </a:lnTo>
                  <a:lnTo>
                    <a:pt x="81" y="291"/>
                  </a:lnTo>
                  <a:lnTo>
                    <a:pt x="55" y="305"/>
                  </a:lnTo>
                  <a:lnTo>
                    <a:pt x="34" y="328"/>
                  </a:lnTo>
                  <a:lnTo>
                    <a:pt x="16" y="349"/>
                  </a:lnTo>
                  <a:lnTo>
                    <a:pt x="5" y="374"/>
                  </a:lnTo>
                  <a:lnTo>
                    <a:pt x="1" y="401"/>
                  </a:lnTo>
                  <a:lnTo>
                    <a:pt x="0" y="433"/>
                  </a:lnTo>
                  <a:lnTo>
                    <a:pt x="3" y="448"/>
                  </a:lnTo>
                  <a:lnTo>
                    <a:pt x="7" y="460"/>
                  </a:lnTo>
                  <a:lnTo>
                    <a:pt x="15" y="474"/>
                  </a:lnTo>
                  <a:lnTo>
                    <a:pt x="22" y="490"/>
                  </a:lnTo>
                  <a:lnTo>
                    <a:pt x="47" y="512"/>
                  </a:lnTo>
                  <a:lnTo>
                    <a:pt x="75" y="535"/>
                  </a:lnTo>
                  <a:lnTo>
                    <a:pt x="110" y="552"/>
                  </a:lnTo>
                  <a:lnTo>
                    <a:pt x="150" y="567"/>
                  </a:lnTo>
                  <a:lnTo>
                    <a:pt x="191" y="574"/>
                  </a:lnTo>
                  <a:lnTo>
                    <a:pt x="232" y="575"/>
                  </a:lnTo>
                  <a:lnTo>
                    <a:pt x="249" y="593"/>
                  </a:lnTo>
                  <a:lnTo>
                    <a:pt x="267" y="614"/>
                  </a:lnTo>
                  <a:lnTo>
                    <a:pt x="288" y="626"/>
                  </a:lnTo>
                  <a:lnTo>
                    <a:pt x="312" y="641"/>
                  </a:lnTo>
                  <a:lnTo>
                    <a:pt x="339" y="653"/>
                  </a:lnTo>
                  <a:lnTo>
                    <a:pt x="366" y="660"/>
                  </a:lnTo>
                  <a:lnTo>
                    <a:pt x="398" y="665"/>
                  </a:lnTo>
                  <a:lnTo>
                    <a:pt x="432" y="666"/>
                  </a:lnTo>
                  <a:lnTo>
                    <a:pt x="466" y="663"/>
                  </a:lnTo>
                  <a:lnTo>
                    <a:pt x="501" y="659"/>
                  </a:lnTo>
                  <a:lnTo>
                    <a:pt x="533" y="648"/>
                  </a:lnTo>
                  <a:lnTo>
                    <a:pt x="561" y="635"/>
                  </a:lnTo>
                  <a:lnTo>
                    <a:pt x="584" y="652"/>
                  </a:lnTo>
                  <a:lnTo>
                    <a:pt x="611" y="666"/>
                  </a:lnTo>
                  <a:lnTo>
                    <a:pt x="641" y="679"/>
                  </a:lnTo>
                  <a:lnTo>
                    <a:pt x="675" y="686"/>
                  </a:lnTo>
                  <a:lnTo>
                    <a:pt x="711" y="691"/>
                  </a:lnTo>
                  <a:lnTo>
                    <a:pt x="747" y="692"/>
                  </a:lnTo>
                  <a:lnTo>
                    <a:pt x="784" y="690"/>
                  </a:lnTo>
                  <a:lnTo>
                    <a:pt x="824" y="683"/>
                  </a:lnTo>
                  <a:lnTo>
                    <a:pt x="884" y="662"/>
                  </a:lnTo>
                  <a:lnTo>
                    <a:pt x="936" y="636"/>
                  </a:lnTo>
                  <a:lnTo>
                    <a:pt x="978" y="602"/>
                  </a:lnTo>
                  <a:lnTo>
                    <a:pt x="999" y="585"/>
                  </a:lnTo>
                  <a:lnTo>
                    <a:pt x="1014" y="564"/>
                  </a:lnTo>
                  <a:lnTo>
                    <a:pt x="1075" y="556"/>
                  </a:lnTo>
                  <a:lnTo>
                    <a:pt x="1125" y="539"/>
                  </a:lnTo>
                  <a:lnTo>
                    <a:pt x="1167" y="522"/>
                  </a:lnTo>
                  <a:lnTo>
                    <a:pt x="1200" y="500"/>
                  </a:lnTo>
                  <a:lnTo>
                    <a:pt x="1223" y="477"/>
                  </a:lnTo>
                  <a:lnTo>
                    <a:pt x="1241" y="449"/>
                  </a:lnTo>
                  <a:lnTo>
                    <a:pt x="1243" y="437"/>
                  </a:lnTo>
                  <a:lnTo>
                    <a:pt x="1247" y="423"/>
                  </a:lnTo>
                  <a:lnTo>
                    <a:pt x="1249" y="412"/>
                  </a:lnTo>
                  <a:lnTo>
                    <a:pt x="1248" y="396"/>
                  </a:lnTo>
                  <a:lnTo>
                    <a:pt x="1244" y="370"/>
                  </a:lnTo>
                  <a:lnTo>
                    <a:pt x="1232" y="348"/>
                  </a:lnTo>
                  <a:lnTo>
                    <a:pt x="1220" y="327"/>
                  </a:lnTo>
                  <a:lnTo>
                    <a:pt x="1205" y="307"/>
                  </a:lnTo>
                  <a:lnTo>
                    <a:pt x="1187" y="290"/>
                  </a:lnTo>
                  <a:lnTo>
                    <a:pt x="1165" y="278"/>
                  </a:lnTo>
                  <a:lnTo>
                    <a:pt x="1116" y="255"/>
                  </a:lnTo>
                  <a:lnTo>
                    <a:pt x="1120" y="235"/>
                  </a:lnTo>
                  <a:lnTo>
                    <a:pt x="1121" y="216"/>
                  </a:lnTo>
                  <a:lnTo>
                    <a:pt x="1121" y="200"/>
                  </a:lnTo>
                  <a:lnTo>
                    <a:pt x="1115" y="188"/>
                  </a:lnTo>
                  <a:lnTo>
                    <a:pt x="1106" y="160"/>
                  </a:lnTo>
                  <a:lnTo>
                    <a:pt x="1088" y="134"/>
                  </a:lnTo>
                  <a:lnTo>
                    <a:pt x="1066" y="112"/>
                  </a:lnTo>
                  <a:lnTo>
                    <a:pt x="1036" y="92"/>
                  </a:lnTo>
                  <a:lnTo>
                    <a:pt x="1008" y="79"/>
                  </a:lnTo>
                  <a:lnTo>
                    <a:pt x="972" y="70"/>
                  </a:lnTo>
                  <a:lnTo>
                    <a:pt x="935" y="67"/>
                  </a:lnTo>
                  <a:lnTo>
                    <a:pt x="890" y="71"/>
                  </a:lnTo>
                  <a:lnTo>
                    <a:pt x="852" y="86"/>
                  </a:lnTo>
                  <a:lnTo>
                    <a:pt x="831" y="65"/>
                  </a:lnTo>
                  <a:lnTo>
                    <a:pt x="809" y="49"/>
                  </a:lnTo>
                  <a:lnTo>
                    <a:pt x="782" y="36"/>
                  </a:lnTo>
                  <a:lnTo>
                    <a:pt x="752" y="24"/>
                  </a:lnTo>
                  <a:lnTo>
                    <a:pt x="691" y="6"/>
                  </a:lnTo>
                  <a:lnTo>
                    <a:pt x="618" y="0"/>
                  </a:lnTo>
                  <a:lnTo>
                    <a:pt x="541" y="7"/>
                  </a:lnTo>
                  <a:lnTo>
                    <a:pt x="474" y="22"/>
                  </a:lnTo>
                  <a:lnTo>
                    <a:pt x="446" y="37"/>
                  </a:lnTo>
                  <a:lnTo>
                    <a:pt x="418" y="52"/>
                  </a:lnTo>
                  <a:lnTo>
                    <a:pt x="397" y="70"/>
                  </a:lnTo>
                  <a:lnTo>
                    <a:pt x="380" y="89"/>
                  </a:lnTo>
                  <a:lnTo>
                    <a:pt x="336" y="80"/>
                  </a:lnTo>
                  <a:lnTo>
                    <a:pt x="289" y="82"/>
                  </a:lnTo>
                  <a:lnTo>
                    <a:pt x="253" y="91"/>
                  </a:lnTo>
                  <a:lnTo>
                    <a:pt x="221" y="102"/>
                  </a:lnTo>
                  <a:lnTo>
                    <a:pt x="193" y="120"/>
                  </a:lnTo>
                  <a:lnTo>
                    <a:pt x="170" y="145"/>
                  </a:lnTo>
                  <a:lnTo>
                    <a:pt x="154" y="168"/>
                  </a:lnTo>
                  <a:lnTo>
                    <a:pt x="141" y="197"/>
                  </a:lnTo>
                  <a:lnTo>
                    <a:pt x="138" y="224"/>
                  </a:lnTo>
                  <a:lnTo>
                    <a:pt x="137" y="240"/>
                  </a:lnTo>
                  <a:lnTo>
                    <a:pt x="139" y="255"/>
                  </a:lnTo>
                  <a:lnTo>
                    <a:pt x="142" y="269"/>
                  </a:lnTo>
                  <a:lnTo>
                    <a:pt x="142" y="271"/>
                  </a:lnTo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006699"/>
                </a:gs>
              </a:gsLst>
              <a:lin ang="2700000" scaled="1"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  <a:ea typeface="+mn-ea"/>
              </a:endParaRPr>
            </a:p>
          </p:txBody>
        </p: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3617" y="2158"/>
              <a:ext cx="1055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TW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  <a:cs typeface="Arial" pitchFamily="34" charset="0"/>
                </a:rPr>
                <a:t>Internet</a:t>
              </a:r>
            </a:p>
          </p:txBody>
        </p:sp>
      </p:grpSp>
      <p:pic>
        <p:nvPicPr>
          <p:cNvPr id="25" name="圖片 24" descr="基地台3.jpe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3570" y="4572008"/>
            <a:ext cx="1000132" cy="1000132"/>
          </a:xfrm>
          <a:prstGeom prst="rect">
            <a:avLst/>
          </a:prstGeom>
        </p:spPr>
      </p:pic>
      <p:sp>
        <p:nvSpPr>
          <p:cNvPr id="26" name="Rectangle 91"/>
          <p:cNvSpPr>
            <a:spLocks noChangeArrowheads="1"/>
          </p:cNvSpPr>
          <p:nvPr/>
        </p:nvSpPr>
        <p:spPr bwMode="auto">
          <a:xfrm>
            <a:off x="5357818" y="4406156"/>
            <a:ext cx="1500198" cy="2791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zh-TW" sz="1200" b="1" dirty="0" smtClean="0">
                <a:solidFill>
                  <a:srgbClr val="0066CC"/>
                </a:solidFill>
              </a:rPr>
              <a:t>3G/4G</a:t>
            </a:r>
            <a:endParaRPr lang="en-US" altLang="zh-TW" sz="1200" b="1" dirty="0">
              <a:solidFill>
                <a:srgbClr val="0066CC"/>
              </a:solidFill>
            </a:endParaRPr>
          </a:p>
        </p:txBody>
      </p:sp>
      <p:pic>
        <p:nvPicPr>
          <p:cNvPr id="27" name="圖片 26" descr="1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4857760"/>
            <a:ext cx="844211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91"/>
          <p:cNvSpPr>
            <a:spLocks noChangeArrowheads="1"/>
          </p:cNvSpPr>
          <p:nvPr/>
        </p:nvSpPr>
        <p:spPr bwMode="auto">
          <a:xfrm>
            <a:off x="2214546" y="4572008"/>
            <a:ext cx="1500198" cy="2791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zh-TW" sz="1200" b="1" dirty="0" err="1" smtClean="0">
                <a:solidFill>
                  <a:srgbClr val="0066CC"/>
                </a:solidFill>
              </a:rPr>
              <a:t>WiFi</a:t>
            </a:r>
            <a:endParaRPr lang="en-US" altLang="zh-TW" sz="1200" b="1" dirty="0">
              <a:solidFill>
                <a:srgbClr val="0066CC"/>
              </a:solidFill>
            </a:endParaRPr>
          </a:p>
        </p:txBody>
      </p:sp>
      <p:sp>
        <p:nvSpPr>
          <p:cNvPr id="29" name="Freeform 71"/>
          <p:cNvSpPr>
            <a:spLocks/>
          </p:cNvSpPr>
          <p:nvPr/>
        </p:nvSpPr>
        <p:spPr bwMode="auto">
          <a:xfrm rot="15378804" flipH="1">
            <a:off x="5195727" y="4164009"/>
            <a:ext cx="538495" cy="383543"/>
          </a:xfrm>
          <a:custGeom>
            <a:avLst/>
            <a:gdLst>
              <a:gd name="T0" fmla="*/ 0 w 79"/>
              <a:gd name="T1" fmla="*/ 0 h 222"/>
              <a:gd name="T2" fmla="*/ 2147483647 w 79"/>
              <a:gd name="T3" fmla="*/ 2147483647 h 222"/>
              <a:gd name="T4" fmla="*/ 2147483647 w 79"/>
              <a:gd name="T5" fmla="*/ 2147483647 h 222"/>
              <a:gd name="T6" fmla="*/ 2147483647 w 79"/>
              <a:gd name="T7" fmla="*/ 2147483647 h 222"/>
              <a:gd name="T8" fmla="*/ 2147483647 w 79"/>
              <a:gd name="T9" fmla="*/ 2147483647 h 222"/>
              <a:gd name="T10" fmla="*/ 2147483647 w 79"/>
              <a:gd name="T11" fmla="*/ 2147483647 h 222"/>
              <a:gd name="T12" fmla="*/ 0 w 79"/>
              <a:gd name="T13" fmla="*/ 0 h 2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9"/>
              <a:gd name="T22" fmla="*/ 0 h 222"/>
              <a:gd name="T23" fmla="*/ 79 w 79"/>
              <a:gd name="T24" fmla="*/ 222 h 2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9" h="222">
                <a:moveTo>
                  <a:pt x="0" y="0"/>
                </a:moveTo>
                <a:lnTo>
                  <a:pt x="64" y="117"/>
                </a:lnTo>
                <a:lnTo>
                  <a:pt x="37" y="120"/>
                </a:lnTo>
                <a:lnTo>
                  <a:pt x="79" y="222"/>
                </a:lnTo>
                <a:lnTo>
                  <a:pt x="7" y="99"/>
                </a:lnTo>
                <a:lnTo>
                  <a:pt x="37" y="104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00">
                  <a:alpha val="60001"/>
                </a:srgbClr>
              </a:gs>
              <a:gs pos="100000">
                <a:srgbClr val="FF3300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" name="Freeform 71"/>
          <p:cNvSpPr>
            <a:spLocks/>
          </p:cNvSpPr>
          <p:nvPr/>
        </p:nvSpPr>
        <p:spPr bwMode="auto">
          <a:xfrm rot="20857733" flipH="1">
            <a:off x="3340460" y="4163914"/>
            <a:ext cx="538495" cy="383543"/>
          </a:xfrm>
          <a:custGeom>
            <a:avLst/>
            <a:gdLst>
              <a:gd name="T0" fmla="*/ 0 w 79"/>
              <a:gd name="T1" fmla="*/ 0 h 222"/>
              <a:gd name="T2" fmla="*/ 2147483647 w 79"/>
              <a:gd name="T3" fmla="*/ 2147483647 h 222"/>
              <a:gd name="T4" fmla="*/ 2147483647 w 79"/>
              <a:gd name="T5" fmla="*/ 2147483647 h 222"/>
              <a:gd name="T6" fmla="*/ 2147483647 w 79"/>
              <a:gd name="T7" fmla="*/ 2147483647 h 222"/>
              <a:gd name="T8" fmla="*/ 2147483647 w 79"/>
              <a:gd name="T9" fmla="*/ 2147483647 h 222"/>
              <a:gd name="T10" fmla="*/ 2147483647 w 79"/>
              <a:gd name="T11" fmla="*/ 2147483647 h 222"/>
              <a:gd name="T12" fmla="*/ 0 w 79"/>
              <a:gd name="T13" fmla="*/ 0 h 2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9"/>
              <a:gd name="T22" fmla="*/ 0 h 222"/>
              <a:gd name="T23" fmla="*/ 79 w 79"/>
              <a:gd name="T24" fmla="*/ 222 h 2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9" h="222">
                <a:moveTo>
                  <a:pt x="0" y="0"/>
                </a:moveTo>
                <a:lnTo>
                  <a:pt x="64" y="117"/>
                </a:lnTo>
                <a:lnTo>
                  <a:pt x="37" y="120"/>
                </a:lnTo>
                <a:lnTo>
                  <a:pt x="79" y="222"/>
                </a:lnTo>
                <a:lnTo>
                  <a:pt x="7" y="99"/>
                </a:lnTo>
                <a:lnTo>
                  <a:pt x="37" y="104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00">
                  <a:alpha val="60001"/>
                </a:srgbClr>
              </a:gs>
              <a:gs pos="100000">
                <a:srgbClr val="FF3300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" name="Rectangle 91"/>
          <p:cNvSpPr>
            <a:spLocks noChangeArrowheads="1"/>
          </p:cNvSpPr>
          <p:nvPr/>
        </p:nvSpPr>
        <p:spPr bwMode="auto">
          <a:xfrm>
            <a:off x="714348" y="6000768"/>
            <a:ext cx="1500198" cy="2791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zh-TW" altLang="en-US" sz="1200" b="1" dirty="0" smtClean="0"/>
              <a:t>外點</a:t>
            </a:r>
            <a:r>
              <a:rPr lang="en-US" altLang="zh-TW" sz="1200" b="1" dirty="0" smtClean="0"/>
              <a:t>/</a:t>
            </a:r>
            <a:r>
              <a:rPr lang="zh-TW" altLang="en-US" sz="1200" b="1" dirty="0" smtClean="0"/>
              <a:t>分公司</a:t>
            </a:r>
            <a:endParaRPr lang="en-US" altLang="zh-TW" sz="1200" b="1" dirty="0"/>
          </a:p>
        </p:txBody>
      </p:sp>
      <p:sp>
        <p:nvSpPr>
          <p:cNvPr id="33" name="Rectangle 91"/>
          <p:cNvSpPr>
            <a:spLocks noChangeArrowheads="1"/>
          </p:cNvSpPr>
          <p:nvPr/>
        </p:nvSpPr>
        <p:spPr bwMode="auto">
          <a:xfrm>
            <a:off x="6715140" y="6000768"/>
            <a:ext cx="1500198" cy="2791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zh-TW" altLang="en-US" sz="1200" b="1" dirty="0" smtClean="0"/>
              <a:t>外務</a:t>
            </a:r>
            <a:r>
              <a:rPr lang="en-US" altLang="zh-TW" sz="1200" b="1" dirty="0" smtClean="0"/>
              <a:t>/</a:t>
            </a:r>
            <a:r>
              <a:rPr lang="zh-TW" altLang="en-US" sz="1200" b="1" dirty="0" smtClean="0"/>
              <a:t>差旅人員</a:t>
            </a:r>
            <a:endParaRPr lang="en-US" altLang="zh-TW" sz="1200" b="1" dirty="0"/>
          </a:p>
        </p:txBody>
      </p:sp>
      <p:sp>
        <p:nvSpPr>
          <p:cNvPr id="34" name="Rectangle 91"/>
          <p:cNvSpPr>
            <a:spLocks noChangeArrowheads="1"/>
          </p:cNvSpPr>
          <p:nvPr/>
        </p:nvSpPr>
        <p:spPr bwMode="auto">
          <a:xfrm>
            <a:off x="5286380" y="2928934"/>
            <a:ext cx="1500198" cy="2791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zh-TW" altLang="en-US" sz="1200" b="1" dirty="0" smtClean="0"/>
              <a:t>總公司會議室</a:t>
            </a:r>
            <a:endParaRPr lang="en-US" altLang="zh-TW" sz="1200" b="1" dirty="0"/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42844" y="928670"/>
            <a:ext cx="2571768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zh-TW" altLang="en-US" sz="1400" b="1" dirty="0" smtClean="0">
                <a:solidFill>
                  <a:srgbClr val="0066CC"/>
                </a:solidFill>
                <a:latin typeface="+mj-ea"/>
                <a:ea typeface="+mj-ea"/>
              </a:rPr>
              <a:t>總公司建置會議室</a:t>
            </a:r>
            <a:r>
              <a:rPr lang="en-US" altLang="zh-TW" sz="1400" b="1" dirty="0" smtClean="0">
                <a:solidFill>
                  <a:srgbClr val="0066CC"/>
                </a:solidFill>
                <a:latin typeface="+mj-ea"/>
                <a:ea typeface="+mj-ea"/>
              </a:rPr>
              <a:t>,</a:t>
            </a:r>
            <a:r>
              <a:rPr lang="zh-TW" altLang="en-US" sz="1400" b="1" dirty="0" smtClean="0">
                <a:solidFill>
                  <a:srgbClr val="0066CC"/>
                </a:solidFill>
                <a:latin typeface="+mj-ea"/>
                <a:ea typeface="+mj-ea"/>
              </a:rPr>
              <a:t>所有外點以與會者身分加入雲端會議</a:t>
            </a:r>
            <a:endParaRPr lang="en-US" altLang="zh-TW" sz="1400" b="1" dirty="0" smtClean="0">
              <a:solidFill>
                <a:srgbClr val="0066CC"/>
              </a:solidFill>
              <a:latin typeface="+mj-ea"/>
              <a:ea typeface="+mj-ea"/>
            </a:endParaRP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6858016" y="785794"/>
            <a:ext cx="2071702" cy="3108543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快速建立會議室，</a:t>
            </a:r>
            <a:r>
              <a:rPr lang="en-US" altLang="zh-TW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Mail</a:t>
            </a:r>
            <a:r>
              <a:rPr lang="zh-TW" altLang="en-US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通知與會人員</a:t>
            </a:r>
            <a:r>
              <a:rPr lang="en-US" altLang="zh-TW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TW" altLang="en-US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快速寫意</a:t>
            </a:r>
            <a:endParaRPr lang="en-US" altLang="zh-TW" sz="1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r>
              <a:rPr lang="zh-TW" altLang="en-US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不論電腦、平板、智慧型手機，隨時隨地開啟腦力激盪的空間</a:t>
            </a:r>
            <a:endParaRPr lang="en-US" altLang="zh-CN" sz="1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r>
              <a:rPr lang="zh-TW" altLang="en-US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視訊會議到桌面共享，簡單的操控，如同面對面般容易溝通</a:t>
            </a:r>
            <a:endParaRPr lang="en-US" altLang="zh-TW" sz="1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r>
              <a:rPr lang="zh-TW" altLang="en-US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提供網路投票機制</a:t>
            </a:r>
            <a:r>
              <a:rPr lang="en-US" altLang="zh-TW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TW" altLang="en-US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完善會議工具</a:t>
            </a:r>
            <a:endParaRPr lang="en-US" altLang="zh-CN" sz="1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r>
              <a:rPr lang="zh-TW" altLang="en-US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只有容量限制沒有人數限制，任何人皆可使用</a:t>
            </a:r>
            <a:endParaRPr lang="zh-CN" altLang="en-US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92l">
  <a:themeElements>
    <a:clrScheme name="cdb2004192l 3">
      <a:dk1>
        <a:srgbClr val="000000"/>
      </a:dk1>
      <a:lt1>
        <a:srgbClr val="FFFFFF"/>
      </a:lt1>
      <a:dk2>
        <a:srgbClr val="1D1F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cdb2004192l">
      <a:majorFont>
        <a:latin typeface="Arial"/>
        <a:ea typeface="微軟正黑體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192l 1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92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92l 3">
        <a:dk1>
          <a:srgbClr val="000000"/>
        </a:dk1>
        <a:lt1>
          <a:srgbClr val="FFFFFF"/>
        </a:lt1>
        <a:dk2>
          <a:srgbClr val="1D1F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cdb2004192l</Template>
  <TotalTime>48835</TotalTime>
  <Words>816</Words>
  <Application>Microsoft Office PowerPoint</Application>
  <PresentationFormat>如螢幕大小 (4:3)</PresentationFormat>
  <Paragraphs>124</Paragraphs>
  <Slides>13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5" baseType="lpstr">
      <vt:lpstr>cdb2004192l</vt:lpstr>
      <vt:lpstr>PhotoImpact</vt:lpstr>
      <vt:lpstr>投影片 1</vt:lpstr>
      <vt:lpstr>隨身會議系統架構</vt:lpstr>
      <vt:lpstr>隨身會議情境</vt:lpstr>
      <vt:lpstr>隨身會議一指搞定</vt:lpstr>
      <vt:lpstr>Android系統安裝步驟(Google Play安裝)</vt:lpstr>
      <vt:lpstr>iOS系統安裝步驟(APP Store安裝)</vt:lpstr>
      <vt:lpstr>Windows系統安裝步驟</vt:lpstr>
      <vt:lpstr>隨身會議一指搞定</vt:lpstr>
      <vt:lpstr>分散式會議</vt:lpstr>
      <vt:lpstr>隨身會議視訊型態</vt:lpstr>
      <vt:lpstr>PC攝影鏡頭搭配</vt:lpstr>
      <vt:lpstr>會議室攝影鏡頭搭配</vt:lpstr>
      <vt:lpstr>隨身會議產品規格</vt:lpstr>
    </vt:vector>
  </TitlesOfParts>
  <Company>VODTEL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MOSA IP-PBX 企業網路通訊一碼通方案</dc:title>
  <dc:creator>Ryan Lo</dc:creator>
  <cp:lastModifiedBy>Chris</cp:lastModifiedBy>
  <cp:revision>404</cp:revision>
  <dcterms:created xsi:type="dcterms:W3CDTF">2012-03-20T01:51:44Z</dcterms:created>
  <dcterms:modified xsi:type="dcterms:W3CDTF">2015-12-31T05:25:59Z</dcterms:modified>
</cp:coreProperties>
</file>