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795" r:id="rId2"/>
    <p:sldId id="796" r:id="rId3"/>
    <p:sldId id="797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2000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2000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2000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2000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1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99CCFF"/>
    <a:srgbClr val="FF9900"/>
    <a:srgbClr val="0000CC"/>
    <a:srgbClr val="BBE0E3"/>
    <a:srgbClr val="3399FF"/>
    <a:srgbClr val="0099FF"/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96" autoAdjust="0"/>
    <p:restoredTop sz="94660"/>
  </p:normalViewPr>
  <p:slideViewPr>
    <p:cSldViewPr>
      <p:cViewPr>
        <p:scale>
          <a:sx n="75" d="100"/>
          <a:sy n="75" d="100"/>
        </p:scale>
        <p:origin x="-1099" y="-2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58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fld id="{52727A74-3257-48D1-AECB-866BD30FB55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="" xmlns:p14="http://schemas.microsoft.com/office/powerpoint/2010/main" val="17187441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fld id="{C1ABC1DF-EC6F-4D8B-A480-8CA8674ADED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="" xmlns:p14="http://schemas.microsoft.com/office/powerpoint/2010/main" val="19368974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8A11A2-E7EE-4A1D-8B41-ACB104C9BBA3}" type="slidenum">
              <a:rPr lang="zh-TW" altLang="en-US" smtClean="0">
                <a:ea typeface="新細明體" charset="-120"/>
              </a:rPr>
              <a:pPr/>
              <a:t>2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8825" cy="3427412"/>
          </a:xfrm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27" y="4343436"/>
            <a:ext cx="5028347" cy="4114143"/>
          </a:xfrm>
          <a:noFill/>
          <a:ln/>
        </p:spPr>
        <p:txBody>
          <a:bodyPr/>
          <a:lstStyle/>
          <a:p>
            <a:endParaRPr lang="zh-TW" altLang="en-US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D5F10C-BE0B-41B7-A1FA-EFEF4CCBB2C8}" type="slidenum">
              <a:rPr lang="zh-TW" altLang="en-US" smtClean="0">
                <a:ea typeface="新細明體" charset="-120"/>
              </a:rPr>
              <a:pPr/>
              <a:t>3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>
              <a:ea typeface="新細明體" charset="-12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jpeg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 bwMode="ltGray"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61"/>
          <p:cNvGraphicFramePr>
            <a:graphicFrameLocks noChangeAspect="1"/>
          </p:cNvGraphicFramePr>
          <p:nvPr/>
        </p:nvGraphicFramePr>
        <p:xfrm>
          <a:off x="7380320" y="5922963"/>
          <a:ext cx="1763712" cy="935037"/>
        </p:xfrm>
        <a:graphic>
          <a:graphicData uri="http://schemas.openxmlformats.org/presentationml/2006/ole">
            <p:oleObj spid="_x0000_s162824" name="PhotoImpact" r:id="rId4" imgW="2869841" imgH="1523810" progId="PI3.Image">
              <p:embed/>
            </p:oleObj>
          </a:graphicData>
        </a:graphic>
      </p:graphicFrame>
      <p:sp>
        <p:nvSpPr>
          <p:cNvPr id="6" name="Text Box 62"/>
          <p:cNvSpPr txBox="1">
            <a:spLocks noChangeArrowheads="1"/>
          </p:cNvSpPr>
          <p:nvPr userDrawn="1"/>
        </p:nvSpPr>
        <p:spPr bwMode="auto">
          <a:xfrm>
            <a:off x="34925" y="6477000"/>
            <a:ext cx="218880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kumimoji="0" lang="en-US" altLang="zh-TW" sz="1600" b="1" dirty="0" smtClean="0">
                <a:solidFill>
                  <a:schemeClr val="bg1"/>
                </a:solidFill>
                <a:ea typeface="新細明體" pitchFamily="18" charset="-120"/>
              </a:rPr>
              <a:t>www.emosa.com.tw</a:t>
            </a:r>
            <a:endParaRPr kumimoji="0" lang="en-US" altLang="zh-TW" sz="1600" b="1" dirty="0">
              <a:solidFill>
                <a:schemeClr val="bg1"/>
              </a:solidFill>
              <a:ea typeface="新細明體" pitchFamily="18" charset="-12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5114925"/>
            <a:ext cx="7391400" cy="762000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pic>
        <p:nvPicPr>
          <p:cNvPr id="7" name="Picture 11" descr="emosa whole logo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282" y="500042"/>
            <a:ext cx="2214546" cy="60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文字方塊 7"/>
          <p:cNvSpPr txBox="1"/>
          <p:nvPr userDrawn="1"/>
        </p:nvSpPr>
        <p:spPr>
          <a:xfrm>
            <a:off x="428628" y="-71462"/>
            <a:ext cx="1571604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altLang="zh-TW" sz="3600" dirty="0" smtClean="0">
                <a:solidFill>
                  <a:srgbClr val="0066CC"/>
                </a:solidFill>
                <a:latin typeface="Bremen Bd BT" pitchFamily="82" charset="0"/>
              </a:rPr>
              <a:t>MOS</a:t>
            </a:r>
            <a:r>
              <a:rPr lang="en-US" altLang="zh-TW" sz="3600" dirty="0" smtClean="0">
                <a:solidFill>
                  <a:srgbClr val="FF9900"/>
                </a:solidFill>
                <a:latin typeface="Bremen Bd BT" pitchFamily="82" charset="0"/>
              </a:rPr>
              <a:t>A</a:t>
            </a:r>
            <a:endParaRPr lang="zh-TW" altLang="en-US" sz="3600" dirty="0">
              <a:solidFill>
                <a:srgbClr val="FF9900"/>
              </a:solidFill>
              <a:latin typeface="Bremen Bd BT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91338" y="44450"/>
            <a:ext cx="2144712" cy="63563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44450"/>
            <a:ext cx="6281738" cy="63563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標題及物件在文字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63713" y="44450"/>
            <a:ext cx="7272337" cy="563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981075"/>
            <a:ext cx="8229600" cy="26336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3767138"/>
            <a:ext cx="8229600" cy="263366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981075"/>
            <a:ext cx="4038600" cy="5419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981075"/>
            <a:ext cx="4038600" cy="5419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99"/>
          <p:cNvGraphicFramePr>
            <a:graphicFrameLocks noChangeAspect="1"/>
          </p:cNvGraphicFramePr>
          <p:nvPr/>
        </p:nvGraphicFramePr>
        <p:xfrm>
          <a:off x="0" y="0"/>
          <a:ext cx="9144000" cy="763588"/>
        </p:xfrm>
        <a:graphic>
          <a:graphicData uri="http://schemas.openxmlformats.org/presentationml/2006/ole">
            <p:oleObj spid="_x0000_s1032" name="PhotoImpact" r:id="rId15" imgW="9733333" imgH="1219048" progId="PI3.Image">
              <p:embed/>
            </p:oleObj>
          </a:graphicData>
        </a:graphic>
      </p:graphicFrame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81075"/>
            <a:ext cx="8229600" cy="541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1403350" y="44450"/>
            <a:ext cx="76327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124" name="Rectangle 100"/>
          <p:cNvSpPr>
            <a:spLocks noChangeArrowheads="1"/>
          </p:cNvSpPr>
          <p:nvPr/>
        </p:nvSpPr>
        <p:spPr bwMode="auto">
          <a:xfrm>
            <a:off x="3500430" y="6453212"/>
            <a:ext cx="2133600" cy="40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21A1750D-7F2B-456C-9CF3-4FB60DD307A7}" type="slidenum">
              <a:rPr kumimoji="0" lang="zh-TW" altLang="en-US" sz="1400">
                <a:solidFill>
                  <a:srgbClr val="0033CC"/>
                </a:solidFill>
                <a:ea typeface="新細明體" pitchFamily="18" charset="-120"/>
              </a:rPr>
              <a:pPr algn="ctr">
                <a:defRPr/>
              </a:pPr>
              <a:t>‹#›</a:t>
            </a:fld>
            <a:endParaRPr kumimoji="0" lang="en-US" altLang="zh-TW" sz="1400" dirty="0">
              <a:solidFill>
                <a:srgbClr val="0033CC"/>
              </a:solidFill>
              <a:ea typeface="新細明體" pitchFamily="18" charset="-120"/>
            </a:endParaRPr>
          </a:p>
        </p:txBody>
      </p:sp>
      <p:pic>
        <p:nvPicPr>
          <p:cNvPr id="8" name="Picture 11" descr="emosa whole logo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500958" y="6412199"/>
            <a:ext cx="1643042" cy="44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文字方塊 8"/>
          <p:cNvSpPr txBox="1"/>
          <p:nvPr userDrawn="1"/>
        </p:nvSpPr>
        <p:spPr>
          <a:xfrm>
            <a:off x="0" y="-24"/>
            <a:ext cx="1571604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altLang="zh-TW" sz="3600" dirty="0" smtClean="0">
                <a:solidFill>
                  <a:srgbClr val="0066CC"/>
                </a:solidFill>
                <a:latin typeface="Bremen Bd BT" pitchFamily="82" charset="0"/>
              </a:rPr>
              <a:t>MOS</a:t>
            </a:r>
            <a:r>
              <a:rPr lang="en-US" altLang="zh-TW" sz="3600" dirty="0" smtClean="0">
                <a:solidFill>
                  <a:srgbClr val="FF9900"/>
                </a:solidFill>
                <a:latin typeface="Bremen Bd BT" pitchFamily="82" charset="0"/>
              </a:rPr>
              <a:t>A</a:t>
            </a:r>
            <a:endParaRPr lang="zh-TW" altLang="en-US" sz="3600" dirty="0">
              <a:solidFill>
                <a:srgbClr val="FF9900"/>
              </a:solidFill>
              <a:latin typeface="Bremen Bd BT" pitchFamily="82" charset="0"/>
            </a:endParaRPr>
          </a:p>
        </p:txBody>
      </p:sp>
      <p:sp>
        <p:nvSpPr>
          <p:cNvPr id="10" name="Text Box 62"/>
          <p:cNvSpPr txBox="1">
            <a:spLocks noChangeArrowheads="1"/>
          </p:cNvSpPr>
          <p:nvPr userDrawn="1"/>
        </p:nvSpPr>
        <p:spPr bwMode="auto">
          <a:xfrm>
            <a:off x="34925" y="6477000"/>
            <a:ext cx="218880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kumimoji="0" lang="en-US" altLang="zh-TW" sz="1600" b="1" dirty="0" smtClean="0">
                <a:solidFill>
                  <a:schemeClr val="tx1"/>
                </a:solidFill>
                <a:ea typeface="新細明體" pitchFamily="18" charset="-120"/>
              </a:rPr>
              <a:t>www.emosa.com.tw</a:t>
            </a:r>
            <a:endParaRPr kumimoji="0" lang="en-US" altLang="zh-TW" sz="1600" b="1" dirty="0">
              <a:solidFill>
                <a:schemeClr val="tx1"/>
              </a:solidFill>
              <a:ea typeface="新細明體" pitchFamily="18" charset="-12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  <p:sldLayoutId id="2147483838" r:id="rId12"/>
  </p:sldLayoutIdLst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微軟正黑體" pitchFamily="34" charset="-12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微軟正黑體" pitchFamily="34" charset="-12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微軟正黑體" pitchFamily="34" charset="-12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微軟正黑體" pitchFamily="34" charset="-120"/>
        </a:defRPr>
      </a:lvl5pPr>
      <a:lvl6pPr marL="457200" algn="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微軟正黑體" pitchFamily="34" charset="-120"/>
        </a:defRPr>
      </a:lvl6pPr>
      <a:lvl7pPr marL="914400" algn="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微軟正黑體" pitchFamily="34" charset="-120"/>
        </a:defRPr>
      </a:lvl7pPr>
      <a:lvl8pPr marL="1371600" algn="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微軟正黑體" pitchFamily="34" charset="-120"/>
        </a:defRPr>
      </a:lvl8pPr>
      <a:lvl9pPr marL="1828800" algn="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28" descr="Lclou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01950" y="2481263"/>
            <a:ext cx="3195638" cy="2325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20" descr="xs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0438" y="2922588"/>
            <a:ext cx="23399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2" name="Text Box 13"/>
          <p:cNvSpPr txBox="1">
            <a:spLocks noChangeArrowheads="1"/>
          </p:cNvSpPr>
          <p:nvPr/>
        </p:nvSpPr>
        <p:spPr bwMode="auto">
          <a:xfrm>
            <a:off x="3708400" y="3063875"/>
            <a:ext cx="1817688" cy="36988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en-US" altLang="zh-TW" sz="1200" b="1" dirty="0">
                <a:solidFill>
                  <a:srgbClr val="CC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Audio</a:t>
            </a:r>
            <a:r>
              <a:rPr kumimoji="0" lang="en-US" altLang="zh-TW" sz="120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</a:p>
          <a:p>
            <a:pPr algn="ctr">
              <a:defRPr/>
            </a:pPr>
            <a:r>
              <a:rPr kumimoji="0" lang="en-US" altLang="zh-TW" sz="120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Conference</a:t>
            </a: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3833813" y="836613"/>
            <a:ext cx="1603375" cy="1271587"/>
            <a:chOff x="4279" y="1887"/>
            <a:chExt cx="960" cy="720"/>
          </a:xfrm>
        </p:grpSpPr>
        <p:pic>
          <p:nvPicPr>
            <p:cNvPr id="3125" name="Picture 22" descr="Lcloud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79" y="1887"/>
              <a:ext cx="96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" name="Text Box 23"/>
            <p:cNvSpPr txBox="1">
              <a:spLocks noChangeArrowheads="1"/>
            </p:cNvSpPr>
            <p:nvPr/>
          </p:nvSpPr>
          <p:spPr bwMode="auto">
            <a:xfrm>
              <a:off x="4450" y="2187"/>
              <a:ext cx="701" cy="156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kumimoji="0" lang="zh-TW" altLang="en-US" dirty="0">
                  <a:solidFill>
                    <a:srgbClr val="FF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中國移動</a:t>
              </a:r>
            </a:p>
          </p:txBody>
        </p:sp>
      </p:grpSp>
      <p:sp>
        <p:nvSpPr>
          <p:cNvPr id="43" name="Line 25"/>
          <p:cNvSpPr>
            <a:spLocks noChangeShapeType="1"/>
          </p:cNvSpPr>
          <p:nvPr/>
        </p:nvSpPr>
        <p:spPr bwMode="auto">
          <a:xfrm flipH="1">
            <a:off x="7643813" y="2165350"/>
            <a:ext cx="936625" cy="14288"/>
          </a:xfrm>
          <a:prstGeom prst="line">
            <a:avLst/>
          </a:prstGeom>
          <a:noFill/>
          <a:ln w="28575">
            <a:solidFill>
              <a:schemeClr val="accent5">
                <a:lumMod val="50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100">
              <a:latin typeface="+mn-lt"/>
              <a:ea typeface="+mn-ea"/>
            </a:endParaRPr>
          </a:p>
        </p:txBody>
      </p:sp>
      <p:sp>
        <p:nvSpPr>
          <p:cNvPr id="3081" name="Line 25"/>
          <p:cNvSpPr>
            <a:spLocks noChangeShapeType="1"/>
          </p:cNvSpPr>
          <p:nvPr/>
        </p:nvSpPr>
        <p:spPr bwMode="auto">
          <a:xfrm flipV="1">
            <a:off x="5437188" y="2565400"/>
            <a:ext cx="503237" cy="358775"/>
          </a:xfrm>
          <a:prstGeom prst="line">
            <a:avLst/>
          </a:prstGeom>
          <a:noFill/>
          <a:ln w="28575">
            <a:solidFill>
              <a:srgbClr val="4597A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endParaRPr lang="zh-TW" altLang="en-US"/>
          </a:p>
        </p:txBody>
      </p:sp>
      <p:sp>
        <p:nvSpPr>
          <p:cNvPr id="29" name="Line 25"/>
          <p:cNvSpPr>
            <a:spLocks noChangeShapeType="1"/>
          </p:cNvSpPr>
          <p:nvPr/>
        </p:nvSpPr>
        <p:spPr bwMode="auto">
          <a:xfrm flipH="1">
            <a:off x="6216650" y="2198688"/>
            <a:ext cx="855663" cy="0"/>
          </a:xfrm>
          <a:prstGeom prst="line">
            <a:avLst/>
          </a:prstGeom>
          <a:noFill/>
          <a:ln w="28575">
            <a:solidFill>
              <a:schemeClr val="accent5">
                <a:lumMod val="50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latin typeface="+mn-lt"/>
              <a:ea typeface="+mn-ea"/>
            </a:endParaRPr>
          </a:p>
        </p:txBody>
      </p:sp>
      <p:sp>
        <p:nvSpPr>
          <p:cNvPr id="18" name="Text Box 26"/>
          <p:cNvSpPr txBox="1">
            <a:spLocks noChangeArrowheads="1"/>
          </p:cNvSpPr>
          <p:nvPr/>
        </p:nvSpPr>
        <p:spPr bwMode="auto">
          <a:xfrm>
            <a:off x="5957888" y="1598613"/>
            <a:ext cx="327025" cy="1698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kumimoji="0" lang="en-US" altLang="zh-TW" sz="11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PBX</a:t>
            </a:r>
          </a:p>
        </p:txBody>
      </p:sp>
      <p:pic>
        <p:nvPicPr>
          <p:cNvPr id="3084" name="Picture 33" descr="655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32488" y="1733550"/>
            <a:ext cx="727075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6961188" y="1773238"/>
            <a:ext cx="936625" cy="830262"/>
            <a:chOff x="4279" y="1887"/>
            <a:chExt cx="960" cy="720"/>
          </a:xfrm>
        </p:grpSpPr>
        <p:pic>
          <p:nvPicPr>
            <p:cNvPr id="3123" name="Picture 22" descr="Lcloud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79" y="1887"/>
              <a:ext cx="96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" name="Text Box 23"/>
            <p:cNvSpPr txBox="1">
              <a:spLocks noChangeArrowheads="1"/>
            </p:cNvSpPr>
            <p:nvPr/>
          </p:nvSpPr>
          <p:spPr bwMode="auto">
            <a:xfrm>
              <a:off x="4494" y="2187"/>
              <a:ext cx="563" cy="15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kumimoji="0" lang="en-US" altLang="zh-TW" sz="12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Intranet</a:t>
              </a:r>
            </a:p>
          </p:txBody>
        </p:sp>
      </p:grpSp>
      <p:pic>
        <p:nvPicPr>
          <p:cNvPr id="3086" name="Picture 33" descr="655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82000" y="1751013"/>
            <a:ext cx="727075" cy="103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Text Box 26"/>
          <p:cNvSpPr txBox="1">
            <a:spLocks noChangeArrowheads="1"/>
          </p:cNvSpPr>
          <p:nvPr/>
        </p:nvSpPr>
        <p:spPr bwMode="auto">
          <a:xfrm>
            <a:off x="8350250" y="1598613"/>
            <a:ext cx="514350" cy="1698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kumimoji="0" lang="en-US" altLang="zh-TW" sz="11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PBX</a:t>
            </a:r>
          </a:p>
        </p:txBody>
      </p:sp>
      <p:sp>
        <p:nvSpPr>
          <p:cNvPr id="16" name="Text Box 27"/>
          <p:cNvSpPr txBox="1">
            <a:spLocks noChangeArrowheads="1"/>
          </p:cNvSpPr>
          <p:nvPr/>
        </p:nvSpPr>
        <p:spPr bwMode="auto">
          <a:xfrm>
            <a:off x="6380163" y="2197100"/>
            <a:ext cx="447675" cy="1524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kumimoji="0" lang="en-US" altLang="zh-TW" sz="10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VoIP</a:t>
            </a:r>
          </a:p>
        </p:txBody>
      </p:sp>
      <p:sp>
        <p:nvSpPr>
          <p:cNvPr id="39" name="Text Box 26"/>
          <p:cNvSpPr txBox="1">
            <a:spLocks noChangeArrowheads="1"/>
          </p:cNvSpPr>
          <p:nvPr/>
        </p:nvSpPr>
        <p:spPr bwMode="auto">
          <a:xfrm>
            <a:off x="5918200" y="1390650"/>
            <a:ext cx="447675" cy="1698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kumimoji="0" lang="zh-TW" altLang="en-US" sz="1100">
                <a:solidFill>
                  <a:srgbClr val="3366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總公司</a:t>
            </a:r>
          </a:p>
        </p:txBody>
      </p:sp>
      <p:sp>
        <p:nvSpPr>
          <p:cNvPr id="40" name="Text Box 26"/>
          <p:cNvSpPr txBox="1">
            <a:spLocks noChangeArrowheads="1"/>
          </p:cNvSpPr>
          <p:nvPr/>
        </p:nvSpPr>
        <p:spPr bwMode="auto">
          <a:xfrm>
            <a:off x="8308975" y="1392238"/>
            <a:ext cx="735013" cy="1698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kumimoji="0" lang="zh-TW" altLang="en-US" sz="1100" dirty="0">
                <a:solidFill>
                  <a:srgbClr val="3366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海外</a:t>
            </a:r>
            <a:r>
              <a:rPr kumimoji="0" lang="en-US" altLang="zh-TW" sz="1100" dirty="0">
                <a:solidFill>
                  <a:srgbClr val="3366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Branch</a:t>
            </a:r>
          </a:p>
        </p:txBody>
      </p:sp>
      <p:sp>
        <p:nvSpPr>
          <p:cNvPr id="44" name="Text Box 27"/>
          <p:cNvSpPr txBox="1">
            <a:spLocks noChangeArrowheads="1"/>
          </p:cNvSpPr>
          <p:nvPr/>
        </p:nvSpPr>
        <p:spPr bwMode="auto">
          <a:xfrm>
            <a:off x="7969250" y="2165350"/>
            <a:ext cx="449263" cy="1524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kumimoji="0" lang="en-US" altLang="zh-TW" sz="10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VoIP</a:t>
            </a:r>
          </a:p>
        </p:txBody>
      </p:sp>
      <p:sp>
        <p:nvSpPr>
          <p:cNvPr id="104" name="Line 24"/>
          <p:cNvSpPr>
            <a:spLocks noChangeShapeType="1"/>
          </p:cNvSpPr>
          <p:nvPr/>
        </p:nvSpPr>
        <p:spPr bwMode="auto">
          <a:xfrm flipH="1" flipV="1">
            <a:off x="2771775" y="2132013"/>
            <a:ext cx="792163" cy="647700"/>
          </a:xfrm>
          <a:prstGeom prst="line">
            <a:avLst/>
          </a:prstGeom>
          <a:noFill/>
          <a:ln w="28575">
            <a:solidFill>
              <a:schemeClr val="accent5">
                <a:lumMod val="50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latin typeface="+mn-lt"/>
              <a:ea typeface="+mn-ea"/>
            </a:endParaRPr>
          </a:p>
        </p:txBody>
      </p:sp>
      <p:sp>
        <p:nvSpPr>
          <p:cNvPr id="3" name="Line 24"/>
          <p:cNvSpPr>
            <a:spLocks noChangeShapeType="1"/>
          </p:cNvSpPr>
          <p:nvPr/>
        </p:nvSpPr>
        <p:spPr bwMode="auto">
          <a:xfrm flipH="1" flipV="1">
            <a:off x="4635500" y="2060575"/>
            <a:ext cx="0" cy="431800"/>
          </a:xfrm>
          <a:prstGeom prst="line">
            <a:avLst/>
          </a:prstGeom>
          <a:noFill/>
          <a:ln w="28575">
            <a:solidFill>
              <a:schemeClr val="accent5">
                <a:lumMod val="50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latin typeface="+mn-lt"/>
              <a:ea typeface="+mn-ea"/>
            </a:endParaRPr>
          </a:p>
        </p:txBody>
      </p:sp>
      <p:sp>
        <p:nvSpPr>
          <p:cNvPr id="4" name="Line 24"/>
          <p:cNvSpPr>
            <a:spLocks noChangeShapeType="1"/>
          </p:cNvSpPr>
          <p:nvPr/>
        </p:nvSpPr>
        <p:spPr bwMode="auto">
          <a:xfrm flipH="1" flipV="1">
            <a:off x="4787900" y="2060575"/>
            <a:ext cx="0" cy="431800"/>
          </a:xfrm>
          <a:prstGeom prst="line">
            <a:avLst/>
          </a:prstGeom>
          <a:noFill/>
          <a:ln w="28575">
            <a:solidFill>
              <a:schemeClr val="accent5">
                <a:lumMod val="50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latin typeface="+mn-lt"/>
              <a:ea typeface="+mn-ea"/>
            </a:endParaRPr>
          </a:p>
        </p:txBody>
      </p:sp>
      <p:sp>
        <p:nvSpPr>
          <p:cNvPr id="3095" name="Freeform 42"/>
          <p:cNvSpPr>
            <a:spLocks/>
          </p:cNvSpPr>
          <p:nvPr/>
        </p:nvSpPr>
        <p:spPr bwMode="auto">
          <a:xfrm>
            <a:off x="36513" y="3068638"/>
            <a:ext cx="2447925" cy="935037"/>
          </a:xfrm>
          <a:custGeom>
            <a:avLst/>
            <a:gdLst>
              <a:gd name="T0" fmla="*/ 2147483647 w 3213"/>
              <a:gd name="T1" fmla="*/ 2147483647 h 1549"/>
              <a:gd name="T2" fmla="*/ 2147483647 w 3213"/>
              <a:gd name="T3" fmla="*/ 2147483647 h 1549"/>
              <a:gd name="T4" fmla="*/ 2147483647 w 3213"/>
              <a:gd name="T5" fmla="*/ 2147483647 h 1549"/>
              <a:gd name="T6" fmla="*/ 2147483647 w 3213"/>
              <a:gd name="T7" fmla="*/ 2147483647 h 1549"/>
              <a:gd name="T8" fmla="*/ 2147483647 w 3213"/>
              <a:gd name="T9" fmla="*/ 2147483647 h 1549"/>
              <a:gd name="T10" fmla="*/ 2147483647 w 3213"/>
              <a:gd name="T11" fmla="*/ 2147483647 h 1549"/>
              <a:gd name="T12" fmla="*/ 2147483647 w 3213"/>
              <a:gd name="T13" fmla="*/ 2147483647 h 1549"/>
              <a:gd name="T14" fmla="*/ 2147483647 w 3213"/>
              <a:gd name="T15" fmla="*/ 2147483647 h 1549"/>
              <a:gd name="T16" fmla="*/ 2147483647 w 3213"/>
              <a:gd name="T17" fmla="*/ 2147483647 h 1549"/>
              <a:gd name="T18" fmla="*/ 2147483647 w 3213"/>
              <a:gd name="T19" fmla="*/ 2147483647 h 1549"/>
              <a:gd name="T20" fmla="*/ 2147483647 w 3213"/>
              <a:gd name="T21" fmla="*/ 2147483647 h 1549"/>
              <a:gd name="T22" fmla="*/ 2147483647 w 3213"/>
              <a:gd name="T23" fmla="*/ 2147483647 h 1549"/>
              <a:gd name="T24" fmla="*/ 2147483647 w 3213"/>
              <a:gd name="T25" fmla="*/ 2147483647 h 1549"/>
              <a:gd name="T26" fmla="*/ 2147483647 w 3213"/>
              <a:gd name="T27" fmla="*/ 2147483647 h 1549"/>
              <a:gd name="T28" fmla="*/ 2147483647 w 3213"/>
              <a:gd name="T29" fmla="*/ 2147483647 h 1549"/>
              <a:gd name="T30" fmla="*/ 2147483647 w 3213"/>
              <a:gd name="T31" fmla="*/ 2147483647 h 1549"/>
              <a:gd name="T32" fmla="*/ 2147483647 w 3213"/>
              <a:gd name="T33" fmla="*/ 2147483647 h 1549"/>
              <a:gd name="T34" fmla="*/ 2147483647 w 3213"/>
              <a:gd name="T35" fmla="*/ 2147483647 h 1549"/>
              <a:gd name="T36" fmla="*/ 2147483647 w 3213"/>
              <a:gd name="T37" fmla="*/ 2147483647 h 1549"/>
              <a:gd name="T38" fmla="*/ 2147483647 w 3213"/>
              <a:gd name="T39" fmla="*/ 2147483647 h 1549"/>
              <a:gd name="T40" fmla="*/ 2147483647 w 3213"/>
              <a:gd name="T41" fmla="*/ 2147483647 h 1549"/>
              <a:gd name="T42" fmla="*/ 2147483647 w 3213"/>
              <a:gd name="T43" fmla="*/ 2147483647 h 1549"/>
              <a:gd name="T44" fmla="*/ 2147483647 w 3213"/>
              <a:gd name="T45" fmla="*/ 2147483647 h 1549"/>
              <a:gd name="T46" fmla="*/ 2147483647 w 3213"/>
              <a:gd name="T47" fmla="*/ 2147483647 h 1549"/>
              <a:gd name="T48" fmla="*/ 2147483647 w 3213"/>
              <a:gd name="T49" fmla="*/ 2147483647 h 1549"/>
              <a:gd name="T50" fmla="*/ 2147483647 w 3213"/>
              <a:gd name="T51" fmla="*/ 2147483647 h 1549"/>
              <a:gd name="T52" fmla="*/ 2147483647 w 3213"/>
              <a:gd name="T53" fmla="*/ 2147483647 h 1549"/>
              <a:gd name="T54" fmla="*/ 2147483647 w 3213"/>
              <a:gd name="T55" fmla="*/ 2147483647 h 1549"/>
              <a:gd name="T56" fmla="*/ 2147483647 w 3213"/>
              <a:gd name="T57" fmla="*/ 2147483647 h 1549"/>
              <a:gd name="T58" fmla="*/ 2147483647 w 3213"/>
              <a:gd name="T59" fmla="*/ 2147483647 h 1549"/>
              <a:gd name="T60" fmla="*/ 2147483647 w 3213"/>
              <a:gd name="T61" fmla="*/ 2147483647 h 1549"/>
              <a:gd name="T62" fmla="*/ 2147483647 w 3213"/>
              <a:gd name="T63" fmla="*/ 2147483647 h 1549"/>
              <a:gd name="T64" fmla="*/ 2147483647 w 3213"/>
              <a:gd name="T65" fmla="*/ 2147483647 h 1549"/>
              <a:gd name="T66" fmla="*/ 2147483647 w 3213"/>
              <a:gd name="T67" fmla="*/ 2147483647 h 1549"/>
              <a:gd name="T68" fmla="*/ 2147483647 w 3213"/>
              <a:gd name="T69" fmla="*/ 2147483647 h 1549"/>
              <a:gd name="T70" fmla="*/ 2147483647 w 3213"/>
              <a:gd name="T71" fmla="*/ 2147483647 h 1549"/>
              <a:gd name="T72" fmla="*/ 2147483647 w 3213"/>
              <a:gd name="T73" fmla="*/ 2147483647 h 1549"/>
              <a:gd name="T74" fmla="*/ 2147483647 w 3213"/>
              <a:gd name="T75" fmla="*/ 2147483647 h 1549"/>
              <a:gd name="T76" fmla="*/ 2147483647 w 3213"/>
              <a:gd name="T77" fmla="*/ 2147483647 h 1549"/>
              <a:gd name="T78" fmla="*/ 2147483647 w 3213"/>
              <a:gd name="T79" fmla="*/ 0 h 1549"/>
              <a:gd name="T80" fmla="*/ 2147483647 w 3213"/>
              <a:gd name="T81" fmla="*/ 2147483647 h 1549"/>
              <a:gd name="T82" fmla="*/ 2147483647 w 3213"/>
              <a:gd name="T83" fmla="*/ 2147483647 h 1549"/>
              <a:gd name="T84" fmla="*/ 2147483647 w 3213"/>
              <a:gd name="T85" fmla="*/ 2147483647 h 1549"/>
              <a:gd name="T86" fmla="*/ 2147483647 w 3213"/>
              <a:gd name="T87" fmla="*/ 2147483647 h 1549"/>
              <a:gd name="T88" fmla="*/ 2147483647 w 3213"/>
              <a:gd name="T89" fmla="*/ 2147483647 h 1549"/>
              <a:gd name="T90" fmla="*/ 2147483647 w 3213"/>
              <a:gd name="T91" fmla="*/ 2147483647 h 1549"/>
              <a:gd name="T92" fmla="*/ 2147483647 w 3213"/>
              <a:gd name="T93" fmla="*/ 2147483647 h 1549"/>
              <a:gd name="T94" fmla="*/ 2147483647 w 3213"/>
              <a:gd name="T95" fmla="*/ 2147483647 h 1549"/>
              <a:gd name="T96" fmla="*/ 2147483647 w 3213"/>
              <a:gd name="T97" fmla="*/ 2147483647 h 1549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3213"/>
              <a:gd name="T148" fmla="*/ 0 h 1549"/>
              <a:gd name="T149" fmla="*/ 3213 w 3213"/>
              <a:gd name="T150" fmla="*/ 1549 h 1549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3213" h="1549">
                <a:moveTo>
                  <a:pt x="363" y="601"/>
                </a:moveTo>
                <a:lnTo>
                  <a:pt x="279" y="611"/>
                </a:lnTo>
                <a:lnTo>
                  <a:pt x="208" y="644"/>
                </a:lnTo>
                <a:lnTo>
                  <a:pt x="141" y="676"/>
                </a:lnTo>
                <a:lnTo>
                  <a:pt x="86" y="727"/>
                </a:lnTo>
                <a:lnTo>
                  <a:pt x="41" y="774"/>
                </a:lnTo>
                <a:lnTo>
                  <a:pt x="13" y="829"/>
                </a:lnTo>
                <a:lnTo>
                  <a:pt x="2" y="890"/>
                </a:lnTo>
                <a:lnTo>
                  <a:pt x="0" y="960"/>
                </a:lnTo>
                <a:lnTo>
                  <a:pt x="7" y="995"/>
                </a:lnTo>
                <a:lnTo>
                  <a:pt x="20" y="1022"/>
                </a:lnTo>
                <a:lnTo>
                  <a:pt x="41" y="1053"/>
                </a:lnTo>
                <a:lnTo>
                  <a:pt x="57" y="1088"/>
                </a:lnTo>
                <a:lnTo>
                  <a:pt x="121" y="1139"/>
                </a:lnTo>
                <a:lnTo>
                  <a:pt x="194" y="1189"/>
                </a:lnTo>
                <a:lnTo>
                  <a:pt x="285" y="1227"/>
                </a:lnTo>
                <a:lnTo>
                  <a:pt x="389" y="1261"/>
                </a:lnTo>
                <a:lnTo>
                  <a:pt x="494" y="1278"/>
                </a:lnTo>
                <a:lnTo>
                  <a:pt x="599" y="1281"/>
                </a:lnTo>
                <a:lnTo>
                  <a:pt x="641" y="1322"/>
                </a:lnTo>
                <a:lnTo>
                  <a:pt x="688" y="1367"/>
                </a:lnTo>
                <a:lnTo>
                  <a:pt x="744" y="1395"/>
                </a:lnTo>
                <a:lnTo>
                  <a:pt x="804" y="1428"/>
                </a:lnTo>
                <a:lnTo>
                  <a:pt x="874" y="1456"/>
                </a:lnTo>
                <a:lnTo>
                  <a:pt x="943" y="1472"/>
                </a:lnTo>
                <a:lnTo>
                  <a:pt x="1026" y="1483"/>
                </a:lnTo>
                <a:lnTo>
                  <a:pt x="1114" y="1486"/>
                </a:lnTo>
                <a:lnTo>
                  <a:pt x="1202" y="1480"/>
                </a:lnTo>
                <a:lnTo>
                  <a:pt x="1290" y="1470"/>
                </a:lnTo>
                <a:lnTo>
                  <a:pt x="1374" y="1447"/>
                </a:lnTo>
                <a:lnTo>
                  <a:pt x="1445" y="1418"/>
                </a:lnTo>
                <a:lnTo>
                  <a:pt x="1505" y="1455"/>
                </a:lnTo>
                <a:lnTo>
                  <a:pt x="1574" y="1488"/>
                </a:lnTo>
                <a:lnTo>
                  <a:pt x="1652" y="1517"/>
                </a:lnTo>
                <a:lnTo>
                  <a:pt x="1740" y="1533"/>
                </a:lnTo>
                <a:lnTo>
                  <a:pt x="1831" y="1545"/>
                </a:lnTo>
                <a:lnTo>
                  <a:pt x="1923" y="1548"/>
                </a:lnTo>
                <a:lnTo>
                  <a:pt x="2020" y="1542"/>
                </a:lnTo>
                <a:lnTo>
                  <a:pt x="2121" y="1528"/>
                </a:lnTo>
                <a:lnTo>
                  <a:pt x="2276" y="1481"/>
                </a:lnTo>
                <a:lnTo>
                  <a:pt x="2410" y="1424"/>
                </a:lnTo>
                <a:lnTo>
                  <a:pt x="2518" y="1349"/>
                </a:lnTo>
                <a:lnTo>
                  <a:pt x="2572" y="1312"/>
                </a:lnTo>
                <a:lnTo>
                  <a:pt x="2608" y="1265"/>
                </a:lnTo>
                <a:lnTo>
                  <a:pt x="2767" y="1248"/>
                </a:lnTo>
                <a:lnTo>
                  <a:pt x="2895" y="1209"/>
                </a:lnTo>
                <a:lnTo>
                  <a:pt x="3002" y="1173"/>
                </a:lnTo>
                <a:lnTo>
                  <a:pt x="3087" y="1124"/>
                </a:lnTo>
                <a:lnTo>
                  <a:pt x="3145" y="1073"/>
                </a:lnTo>
                <a:lnTo>
                  <a:pt x="3191" y="1009"/>
                </a:lnTo>
                <a:lnTo>
                  <a:pt x="3197" y="983"/>
                </a:lnTo>
                <a:lnTo>
                  <a:pt x="3206" y="953"/>
                </a:lnTo>
                <a:lnTo>
                  <a:pt x="3212" y="927"/>
                </a:lnTo>
                <a:lnTo>
                  <a:pt x="3208" y="892"/>
                </a:lnTo>
                <a:lnTo>
                  <a:pt x="3197" y="835"/>
                </a:lnTo>
                <a:lnTo>
                  <a:pt x="3168" y="786"/>
                </a:lnTo>
                <a:lnTo>
                  <a:pt x="3135" y="737"/>
                </a:lnTo>
                <a:lnTo>
                  <a:pt x="3097" y="692"/>
                </a:lnTo>
                <a:lnTo>
                  <a:pt x="3050" y="655"/>
                </a:lnTo>
                <a:lnTo>
                  <a:pt x="2994" y="627"/>
                </a:lnTo>
                <a:lnTo>
                  <a:pt x="2868" y="575"/>
                </a:lnTo>
                <a:lnTo>
                  <a:pt x="2878" y="532"/>
                </a:lnTo>
                <a:lnTo>
                  <a:pt x="2880" y="488"/>
                </a:lnTo>
                <a:lnTo>
                  <a:pt x="2881" y="453"/>
                </a:lnTo>
                <a:lnTo>
                  <a:pt x="2864" y="426"/>
                </a:lnTo>
                <a:lnTo>
                  <a:pt x="2840" y="365"/>
                </a:lnTo>
                <a:lnTo>
                  <a:pt x="2794" y="306"/>
                </a:lnTo>
                <a:lnTo>
                  <a:pt x="2738" y="256"/>
                </a:lnTo>
                <a:lnTo>
                  <a:pt x="2661" y="210"/>
                </a:lnTo>
                <a:lnTo>
                  <a:pt x="2587" y="181"/>
                </a:lnTo>
                <a:lnTo>
                  <a:pt x="2496" y="161"/>
                </a:lnTo>
                <a:lnTo>
                  <a:pt x="2400" y="153"/>
                </a:lnTo>
                <a:lnTo>
                  <a:pt x="2285" y="163"/>
                </a:lnTo>
                <a:lnTo>
                  <a:pt x="2188" y="194"/>
                </a:lnTo>
                <a:lnTo>
                  <a:pt x="2132" y="149"/>
                </a:lnTo>
                <a:lnTo>
                  <a:pt x="2076" y="112"/>
                </a:lnTo>
                <a:lnTo>
                  <a:pt x="2007" y="84"/>
                </a:lnTo>
                <a:lnTo>
                  <a:pt x="1929" y="55"/>
                </a:lnTo>
                <a:lnTo>
                  <a:pt x="1773" y="15"/>
                </a:lnTo>
                <a:lnTo>
                  <a:pt x="1584" y="0"/>
                </a:lnTo>
                <a:lnTo>
                  <a:pt x="1387" y="15"/>
                </a:lnTo>
                <a:lnTo>
                  <a:pt x="1214" y="48"/>
                </a:lnTo>
                <a:lnTo>
                  <a:pt x="1143" y="81"/>
                </a:lnTo>
                <a:lnTo>
                  <a:pt x="1072" y="114"/>
                </a:lnTo>
                <a:lnTo>
                  <a:pt x="1018" y="155"/>
                </a:lnTo>
                <a:lnTo>
                  <a:pt x="973" y="198"/>
                </a:lnTo>
                <a:lnTo>
                  <a:pt x="859" y="176"/>
                </a:lnTo>
                <a:lnTo>
                  <a:pt x="741" y="181"/>
                </a:lnTo>
                <a:lnTo>
                  <a:pt x="648" y="200"/>
                </a:lnTo>
                <a:lnTo>
                  <a:pt x="564" y="223"/>
                </a:lnTo>
                <a:lnTo>
                  <a:pt x="492" y="265"/>
                </a:lnTo>
                <a:lnTo>
                  <a:pt x="433" y="319"/>
                </a:lnTo>
                <a:lnTo>
                  <a:pt x="392" y="370"/>
                </a:lnTo>
                <a:lnTo>
                  <a:pt x="359" y="435"/>
                </a:lnTo>
                <a:lnTo>
                  <a:pt x="353" y="496"/>
                </a:lnTo>
                <a:lnTo>
                  <a:pt x="352" y="531"/>
                </a:lnTo>
                <a:lnTo>
                  <a:pt x="355" y="566"/>
                </a:lnTo>
                <a:lnTo>
                  <a:pt x="363" y="596"/>
                </a:lnTo>
                <a:lnTo>
                  <a:pt x="363" y="601"/>
                </a:lnTo>
              </a:path>
            </a:pathLst>
          </a:custGeom>
          <a:gradFill rotWithShape="0">
            <a:gsLst>
              <a:gs pos="0">
                <a:srgbClr val="BFBFFF"/>
              </a:gs>
              <a:gs pos="100000">
                <a:srgbClr val="F2F2FF"/>
              </a:gs>
            </a:gsLst>
            <a:lin ang="2700000" scaled="1"/>
          </a:gradFill>
          <a:ln w="9525" cap="rnd">
            <a:noFill/>
            <a:round/>
            <a:headEnd/>
            <a:tailEnd/>
          </a:ln>
          <a:effectLst>
            <a:prstShdw prst="shdw17" dist="17961" dir="2700000">
              <a:srgbClr val="737399"/>
            </a:prstShdw>
          </a:effectLst>
        </p:spPr>
        <p:txBody>
          <a:bodyPr/>
          <a:lstStyle/>
          <a:p>
            <a:endParaRPr lang="zh-TW" altLang="en-US"/>
          </a:p>
        </p:txBody>
      </p:sp>
      <p:sp>
        <p:nvSpPr>
          <p:cNvPr id="426027" name="Rectangle 43"/>
          <p:cNvSpPr>
            <a:spLocks noChangeArrowheads="1"/>
          </p:cNvSpPr>
          <p:nvPr/>
        </p:nvSpPr>
        <p:spPr bwMode="auto">
          <a:xfrm>
            <a:off x="971550" y="3160713"/>
            <a:ext cx="1211263" cy="336550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kumimoji="0" lang="en-US" altLang="zh-TW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Internet</a:t>
            </a:r>
          </a:p>
        </p:txBody>
      </p:sp>
      <p:sp>
        <p:nvSpPr>
          <p:cNvPr id="426032" name="Text Box 48"/>
          <p:cNvSpPr txBox="1">
            <a:spLocks noChangeArrowheads="1"/>
          </p:cNvSpPr>
          <p:nvPr/>
        </p:nvSpPr>
        <p:spPr bwMode="auto">
          <a:xfrm>
            <a:off x="1295400" y="3740150"/>
            <a:ext cx="592138" cy="336550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kumimoji="0" lang="en-US" altLang="zh-TW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WiFi</a:t>
            </a:r>
          </a:p>
        </p:txBody>
      </p:sp>
      <p:pic>
        <p:nvPicPr>
          <p:cNvPr id="3098" name="Picture 5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6213" y="3357563"/>
            <a:ext cx="403225" cy="719137"/>
          </a:xfrm>
          <a:prstGeom prst="rect">
            <a:avLst/>
          </a:prstGeom>
          <a:noFill/>
          <a:ln w="38100" algn="ctr">
            <a:noFill/>
            <a:miter lim="800000"/>
            <a:headEnd type="none" w="lg" len="lg"/>
            <a:tailEnd type="none" w="lg" len="lg"/>
          </a:ln>
        </p:spPr>
      </p:pic>
      <p:sp>
        <p:nvSpPr>
          <p:cNvPr id="3099" name="Text Box 54"/>
          <p:cNvSpPr txBox="1">
            <a:spLocks noChangeArrowheads="1"/>
          </p:cNvSpPr>
          <p:nvPr/>
        </p:nvSpPr>
        <p:spPr bwMode="auto">
          <a:xfrm>
            <a:off x="681038" y="3862388"/>
            <a:ext cx="795337" cy="304800"/>
          </a:xfrm>
          <a:prstGeom prst="rect">
            <a:avLst/>
          </a:prstGeom>
          <a:noFill/>
          <a:ln w="38100" algn="ctr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marL="342900" indent="-342900"/>
            <a:r>
              <a:rPr lang="en-US" altLang="zh-TW" sz="1400" b="1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Android</a:t>
            </a:r>
          </a:p>
        </p:txBody>
      </p:sp>
      <p:sp>
        <p:nvSpPr>
          <p:cNvPr id="5" name="Line 24"/>
          <p:cNvSpPr>
            <a:spLocks noChangeShapeType="1"/>
          </p:cNvSpPr>
          <p:nvPr/>
        </p:nvSpPr>
        <p:spPr bwMode="auto">
          <a:xfrm flipH="1" flipV="1">
            <a:off x="2484438" y="3644900"/>
            <a:ext cx="503237" cy="0"/>
          </a:xfrm>
          <a:prstGeom prst="line">
            <a:avLst/>
          </a:prstGeom>
          <a:noFill/>
          <a:ln w="28575">
            <a:solidFill>
              <a:schemeClr val="accent5">
                <a:lumMod val="50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latin typeface="+mn-lt"/>
              <a:ea typeface="+mn-ea"/>
            </a:endParaRPr>
          </a:p>
        </p:txBody>
      </p:sp>
      <p:graphicFrame>
        <p:nvGraphicFramePr>
          <p:cNvPr id="3074" name="Object 57"/>
          <p:cNvGraphicFramePr>
            <a:graphicFrameLocks noChangeAspect="1"/>
          </p:cNvGraphicFramePr>
          <p:nvPr/>
        </p:nvGraphicFramePr>
        <p:xfrm>
          <a:off x="900113" y="3525838"/>
          <a:ext cx="1258887" cy="238125"/>
        </p:xfrm>
        <a:graphic>
          <a:graphicData uri="http://schemas.openxmlformats.org/presentationml/2006/ole">
            <p:oleObj spid="_x0000_s287758" name="PhotoImpact" r:id="rId7" imgW="3238095" imgH="660317" progId="PI3.Image">
              <p:embed/>
            </p:oleObj>
          </a:graphicData>
        </a:graphic>
      </p:graphicFrame>
      <p:pic>
        <p:nvPicPr>
          <p:cNvPr id="3101" name="Picture 6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4213" y="2565400"/>
            <a:ext cx="452437" cy="647700"/>
          </a:xfrm>
          <a:prstGeom prst="rect">
            <a:avLst/>
          </a:prstGeom>
          <a:noFill/>
          <a:ln w="38100" algn="ctr">
            <a:noFill/>
            <a:miter lim="800000"/>
            <a:headEnd type="none" w="lg" len="lg"/>
            <a:tailEnd type="none" w="lg" len="lg"/>
          </a:ln>
        </p:spPr>
      </p:pic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1044575" y="4437063"/>
            <a:ext cx="1603375" cy="1271587"/>
            <a:chOff x="4279" y="1887"/>
            <a:chExt cx="960" cy="720"/>
          </a:xfrm>
        </p:grpSpPr>
        <p:pic>
          <p:nvPicPr>
            <p:cNvPr id="3121" name="Picture 22" descr="Lcloud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79" y="1887"/>
              <a:ext cx="96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Text Box 23"/>
            <p:cNvSpPr txBox="1">
              <a:spLocks noChangeArrowheads="1"/>
            </p:cNvSpPr>
            <p:nvPr/>
          </p:nvSpPr>
          <p:spPr bwMode="auto">
            <a:xfrm>
              <a:off x="4450" y="2187"/>
              <a:ext cx="701" cy="17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kumimoji="0" lang="en-US" altLang="zh-TW" dirty="0">
                  <a:solidFill>
                    <a:srgbClr val="FF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PMingLiU" pitchFamily="18" charset="-120"/>
                </a:rPr>
                <a:t>CHT i080</a:t>
              </a:r>
            </a:p>
          </p:txBody>
        </p:sp>
      </p:grpSp>
      <p:sp>
        <p:nvSpPr>
          <p:cNvPr id="3103" name="Line 24"/>
          <p:cNvSpPr>
            <a:spLocks noChangeShapeType="1"/>
          </p:cNvSpPr>
          <p:nvPr/>
        </p:nvSpPr>
        <p:spPr bwMode="auto">
          <a:xfrm flipV="1">
            <a:off x="2413000" y="4221163"/>
            <a:ext cx="863600" cy="503237"/>
          </a:xfrm>
          <a:prstGeom prst="line">
            <a:avLst/>
          </a:prstGeom>
          <a:noFill/>
          <a:ln w="28575">
            <a:solidFill>
              <a:srgbClr val="4597A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endParaRPr lang="zh-TW" altLang="en-US"/>
          </a:p>
        </p:txBody>
      </p:sp>
      <p:sp>
        <p:nvSpPr>
          <p:cNvPr id="106" name="Text Box 27"/>
          <p:cNvSpPr txBox="1">
            <a:spLocks noChangeArrowheads="1"/>
          </p:cNvSpPr>
          <p:nvPr/>
        </p:nvSpPr>
        <p:spPr bwMode="auto">
          <a:xfrm>
            <a:off x="2195513" y="2492375"/>
            <a:ext cx="811212" cy="493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kumimoji="0" lang="en-US" altLang="zh-TW" b="1" dirty="0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MOSA</a:t>
            </a:r>
            <a:r>
              <a:rPr kumimoji="0" lang="zh-TW" altLang="en-US" b="1" dirty="0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</a:t>
            </a:r>
            <a:r>
              <a:rPr kumimoji="0" lang="en-US" altLang="zh-TW" b="1" dirty="0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E1 </a:t>
            </a:r>
          </a:p>
        </p:txBody>
      </p:sp>
      <p:sp>
        <p:nvSpPr>
          <p:cNvPr id="11" name="Text Box 27"/>
          <p:cNvSpPr txBox="1">
            <a:spLocks noChangeArrowheads="1"/>
          </p:cNvSpPr>
          <p:nvPr/>
        </p:nvSpPr>
        <p:spPr bwMode="auto">
          <a:xfrm>
            <a:off x="3635375" y="2060575"/>
            <a:ext cx="811213" cy="4921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kumimoji="0" lang="en-US" altLang="zh-TW" b="1" dirty="0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MOSA</a:t>
            </a:r>
          </a:p>
          <a:p>
            <a:pPr algn="ctr">
              <a:defRPr/>
            </a:pPr>
            <a:r>
              <a:rPr kumimoji="0" lang="en-US" altLang="zh-TW" b="1" dirty="0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E1 </a:t>
            </a:r>
          </a:p>
        </p:txBody>
      </p:sp>
      <p:sp>
        <p:nvSpPr>
          <p:cNvPr id="12" name="Text Box 27"/>
          <p:cNvSpPr txBox="1">
            <a:spLocks noChangeArrowheads="1"/>
          </p:cNvSpPr>
          <p:nvPr/>
        </p:nvSpPr>
        <p:spPr bwMode="auto">
          <a:xfrm>
            <a:off x="5508625" y="2708275"/>
            <a:ext cx="811213" cy="4921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kumimoji="0"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MOSA FXS </a:t>
            </a:r>
          </a:p>
        </p:txBody>
      </p:sp>
      <p:sp>
        <p:nvSpPr>
          <p:cNvPr id="13" name="Text Box 27"/>
          <p:cNvSpPr txBox="1">
            <a:spLocks noChangeArrowheads="1"/>
          </p:cNvSpPr>
          <p:nvPr/>
        </p:nvSpPr>
        <p:spPr bwMode="auto">
          <a:xfrm>
            <a:off x="2052638" y="3213100"/>
            <a:ext cx="1098550" cy="4302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kumimoji="0" lang="en-US" altLang="zh-TW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Ethernet</a:t>
            </a:r>
          </a:p>
          <a:p>
            <a:pPr algn="ctr">
              <a:defRPr/>
            </a:pPr>
            <a:r>
              <a:rPr kumimoji="0" lang="en-US" altLang="zh-TW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MOSA</a:t>
            </a:r>
          </a:p>
        </p:txBody>
      </p:sp>
      <p:sp>
        <p:nvSpPr>
          <p:cNvPr id="15" name="Text Box 27"/>
          <p:cNvSpPr txBox="1">
            <a:spLocks noChangeArrowheads="1"/>
          </p:cNvSpPr>
          <p:nvPr/>
        </p:nvSpPr>
        <p:spPr bwMode="auto">
          <a:xfrm>
            <a:off x="2413000" y="4221163"/>
            <a:ext cx="811213" cy="4921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kumimoji="0"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MOSA</a:t>
            </a:r>
          </a:p>
          <a:p>
            <a:pPr algn="ctr">
              <a:defRPr/>
            </a:pPr>
            <a:r>
              <a:rPr kumimoji="0"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E1 </a:t>
            </a:r>
          </a:p>
        </p:txBody>
      </p:sp>
      <p:sp>
        <p:nvSpPr>
          <p:cNvPr id="3109" name="Line 24"/>
          <p:cNvSpPr>
            <a:spLocks noChangeShapeType="1"/>
          </p:cNvSpPr>
          <p:nvPr/>
        </p:nvSpPr>
        <p:spPr bwMode="auto">
          <a:xfrm flipV="1">
            <a:off x="4500563" y="4724400"/>
            <a:ext cx="0" cy="720725"/>
          </a:xfrm>
          <a:prstGeom prst="line">
            <a:avLst/>
          </a:prstGeom>
          <a:noFill/>
          <a:ln w="28575">
            <a:solidFill>
              <a:srgbClr val="4597A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endParaRPr lang="zh-TW" altLang="en-US"/>
          </a:p>
        </p:txBody>
      </p:sp>
      <p:sp>
        <p:nvSpPr>
          <p:cNvPr id="19" name="Text Box 27"/>
          <p:cNvSpPr txBox="1">
            <a:spLocks noChangeArrowheads="1"/>
          </p:cNvSpPr>
          <p:nvPr/>
        </p:nvSpPr>
        <p:spPr bwMode="auto">
          <a:xfrm>
            <a:off x="4427538" y="4868863"/>
            <a:ext cx="811212" cy="2444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kumimoji="0"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MOSA </a:t>
            </a:r>
          </a:p>
        </p:txBody>
      </p:sp>
      <p:graphicFrame>
        <p:nvGraphicFramePr>
          <p:cNvPr id="3075" name="Object 106"/>
          <p:cNvGraphicFramePr>
            <a:graphicFrameLocks noChangeAspect="1"/>
          </p:cNvGraphicFramePr>
          <p:nvPr/>
        </p:nvGraphicFramePr>
        <p:xfrm>
          <a:off x="6948488" y="2420938"/>
          <a:ext cx="1150937" cy="217487"/>
        </p:xfrm>
        <a:graphic>
          <a:graphicData uri="http://schemas.openxmlformats.org/presentationml/2006/ole">
            <p:oleObj spid="_x0000_s287759" name="PhotoImpact" r:id="rId9" imgW="3238095" imgH="660317" progId="PI3.Image">
              <p:embed/>
            </p:oleObj>
          </a:graphicData>
        </a:graphic>
      </p:graphicFrame>
      <p:sp>
        <p:nvSpPr>
          <p:cNvPr id="20" name="Line 24"/>
          <p:cNvSpPr>
            <a:spLocks noChangeShapeType="1"/>
          </p:cNvSpPr>
          <p:nvPr/>
        </p:nvSpPr>
        <p:spPr bwMode="auto">
          <a:xfrm flipH="1" flipV="1">
            <a:off x="2700338" y="2205038"/>
            <a:ext cx="792162" cy="647700"/>
          </a:xfrm>
          <a:prstGeom prst="line">
            <a:avLst/>
          </a:prstGeom>
          <a:noFill/>
          <a:ln w="28575">
            <a:solidFill>
              <a:schemeClr val="accent5">
                <a:lumMod val="50000"/>
              </a:schemeClr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latin typeface="+mn-lt"/>
              <a:ea typeface="+mn-ea"/>
            </a:endParaRPr>
          </a:p>
        </p:txBody>
      </p:sp>
      <p:sp>
        <p:nvSpPr>
          <p:cNvPr id="3112" name="文字方塊 70"/>
          <p:cNvSpPr txBox="1">
            <a:spLocks noChangeArrowheads="1"/>
          </p:cNvSpPr>
          <p:nvPr/>
        </p:nvSpPr>
        <p:spPr bwMode="auto">
          <a:xfrm>
            <a:off x="5219700" y="2349500"/>
            <a:ext cx="5984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/>
              <a:t>SIP</a:t>
            </a:r>
            <a:endParaRPr lang="zh-TW" altLang="en-US"/>
          </a:p>
        </p:txBody>
      </p:sp>
      <p:grpSp>
        <p:nvGrpSpPr>
          <p:cNvPr id="10" name="Group 21"/>
          <p:cNvGrpSpPr>
            <a:grpSpLocks/>
          </p:cNvGrpSpPr>
          <p:nvPr/>
        </p:nvGrpSpPr>
        <p:grpSpPr bwMode="auto">
          <a:xfrm>
            <a:off x="3708400" y="5157788"/>
            <a:ext cx="1603375" cy="1273175"/>
            <a:chOff x="4279" y="1887"/>
            <a:chExt cx="960" cy="720"/>
          </a:xfrm>
        </p:grpSpPr>
        <p:pic>
          <p:nvPicPr>
            <p:cNvPr id="3119" name="Picture 22" descr="Lcloud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79" y="1887"/>
              <a:ext cx="96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6" name="Text Box 23"/>
            <p:cNvSpPr txBox="1">
              <a:spLocks noChangeArrowheads="1"/>
            </p:cNvSpPr>
            <p:nvPr/>
          </p:nvSpPr>
          <p:spPr bwMode="auto">
            <a:xfrm>
              <a:off x="4450" y="2187"/>
              <a:ext cx="701" cy="15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kumimoji="0" lang="zh-TW" altLang="en-US" dirty="0">
                  <a:solidFill>
                    <a:srgbClr val="FF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遠傳</a:t>
              </a:r>
              <a:endParaRPr kumimoji="0" lang="en-US" altLang="zh-TW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</p:grpSp>
      <p:grpSp>
        <p:nvGrpSpPr>
          <p:cNvPr id="14" name="Group 21"/>
          <p:cNvGrpSpPr>
            <a:grpSpLocks/>
          </p:cNvGrpSpPr>
          <p:nvPr/>
        </p:nvGrpSpPr>
        <p:grpSpPr bwMode="auto">
          <a:xfrm>
            <a:off x="1692275" y="1125538"/>
            <a:ext cx="1603375" cy="1273175"/>
            <a:chOff x="4279" y="1887"/>
            <a:chExt cx="960" cy="720"/>
          </a:xfrm>
        </p:grpSpPr>
        <p:pic>
          <p:nvPicPr>
            <p:cNvPr id="3117" name="Picture 22" descr="Lcloud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79" y="1887"/>
              <a:ext cx="96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9" name="Text Box 23"/>
            <p:cNvSpPr txBox="1">
              <a:spLocks noChangeArrowheads="1"/>
            </p:cNvSpPr>
            <p:nvPr/>
          </p:nvSpPr>
          <p:spPr bwMode="auto">
            <a:xfrm>
              <a:off x="4450" y="2187"/>
              <a:ext cx="701" cy="15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kumimoji="0" lang="zh-TW" altLang="en-US" dirty="0">
                  <a:solidFill>
                    <a:srgbClr val="FF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中國電信</a:t>
              </a:r>
              <a:endParaRPr kumimoji="0" lang="en-US" altLang="zh-TW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</p:grpSp>
      <p:sp>
        <p:nvSpPr>
          <p:cNvPr id="3115" name="矩形 56"/>
          <p:cNvSpPr>
            <a:spLocks noChangeArrowheads="1"/>
          </p:cNvSpPr>
          <p:nvPr/>
        </p:nvSpPr>
        <p:spPr bwMode="auto">
          <a:xfrm>
            <a:off x="5940425" y="4508500"/>
            <a:ext cx="2376488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19100" indent="-419100">
              <a:lnSpc>
                <a:spcPct val="90000"/>
              </a:lnSpc>
              <a:spcBef>
                <a:spcPct val="20000"/>
              </a:spcBef>
              <a:defRPr/>
            </a:pPr>
            <a:r>
              <a:rPr lang="zh-TW" altLang="en-US" sz="2000" b="1" dirty="0">
                <a:latin typeface="+mn-lt"/>
                <a:ea typeface="+mn-ea"/>
              </a:rPr>
              <a:t>電話語音會議</a:t>
            </a:r>
            <a:endParaRPr lang="en-US" altLang="zh-TW" sz="2000" dirty="0">
              <a:latin typeface="+mn-lt"/>
              <a:ea typeface="+mn-ea"/>
            </a:endParaRPr>
          </a:p>
          <a:p>
            <a:pPr marL="419100" indent="-419100">
              <a:lnSpc>
                <a:spcPct val="90000"/>
              </a:lnSpc>
              <a:spcBef>
                <a:spcPct val="20000"/>
              </a:spcBef>
              <a:defRPr/>
            </a:pPr>
            <a:r>
              <a:rPr lang="zh-TW" altLang="en-US" sz="2000" dirty="0">
                <a:latin typeface="+mn-lt"/>
                <a:ea typeface="+mn-ea"/>
              </a:rPr>
              <a:t>提供</a:t>
            </a:r>
            <a:r>
              <a:rPr lang="en-US" altLang="zh-TW" sz="2000" dirty="0">
                <a:latin typeface="+mn-lt"/>
                <a:ea typeface="+mn-ea"/>
              </a:rPr>
              <a:t>30</a:t>
            </a:r>
            <a:r>
              <a:rPr lang="zh-TW" altLang="en-US" sz="2000" dirty="0">
                <a:latin typeface="+mn-lt"/>
                <a:ea typeface="+mn-ea"/>
              </a:rPr>
              <a:t>方以電話</a:t>
            </a:r>
            <a:endParaRPr lang="en-US" altLang="zh-TW" sz="2000" dirty="0">
              <a:latin typeface="+mn-lt"/>
              <a:ea typeface="+mn-ea"/>
            </a:endParaRPr>
          </a:p>
          <a:p>
            <a:pPr marL="419100" indent="-419100">
              <a:lnSpc>
                <a:spcPct val="90000"/>
              </a:lnSpc>
              <a:spcBef>
                <a:spcPct val="20000"/>
              </a:spcBef>
              <a:defRPr/>
            </a:pPr>
            <a:r>
              <a:rPr lang="zh-TW" altLang="en-US" sz="2000" dirty="0">
                <a:latin typeface="+mn-lt"/>
                <a:ea typeface="+mn-ea"/>
              </a:rPr>
              <a:t>同時進行語音交談</a:t>
            </a:r>
          </a:p>
        </p:txBody>
      </p:sp>
      <p:sp>
        <p:nvSpPr>
          <p:cNvPr id="3116" name="標題 54"/>
          <p:cNvSpPr>
            <a:spLocks noGrp="1"/>
          </p:cNvSpPr>
          <p:nvPr>
            <p:ph type="title"/>
          </p:nvPr>
        </p:nvSpPr>
        <p:spPr>
          <a:xfrm>
            <a:off x="1042988" y="117475"/>
            <a:ext cx="7654925" cy="647700"/>
          </a:xfrm>
        </p:spPr>
        <p:txBody>
          <a:bodyPr/>
          <a:lstStyle/>
          <a:p>
            <a:r>
              <a:rPr lang="en-US" altLang="zh-TW" smtClean="0"/>
              <a:t>Audio Conference </a:t>
            </a:r>
            <a:r>
              <a:rPr lang="zh-TW" altLang="en-US" smtClean="0"/>
              <a:t>會議系統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標題 3"/>
          <p:cNvSpPr>
            <a:spLocks noGrp="1"/>
          </p:cNvSpPr>
          <p:nvPr>
            <p:ph type="title"/>
          </p:nvPr>
        </p:nvSpPr>
        <p:spPr>
          <a:xfrm>
            <a:off x="1042988" y="117475"/>
            <a:ext cx="7654925" cy="647700"/>
          </a:xfrm>
        </p:spPr>
        <p:txBody>
          <a:bodyPr/>
          <a:lstStyle/>
          <a:p>
            <a:r>
              <a:rPr lang="zh-TW" altLang="en-US" smtClean="0"/>
              <a:t>電話語音會議型態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928688"/>
            <a:ext cx="8181975" cy="46609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zh-TW" sz="2600" b="1" smtClean="0"/>
              <a:t>Model 1</a:t>
            </a:r>
            <a:r>
              <a:rPr lang="zh-TW" altLang="en-US" sz="2600" b="1" smtClean="0"/>
              <a:t>－一般會議</a:t>
            </a:r>
            <a:endParaRPr lang="en-US" altLang="zh-TW" sz="2600" b="1" smtClean="0"/>
          </a:p>
          <a:p>
            <a:pPr lvl="1">
              <a:buFont typeface="Wingdings" pitchFamily="2" charset="2"/>
              <a:buChar char=")"/>
            </a:pPr>
            <a:r>
              <a:rPr lang="zh-TW" altLang="en-US" sz="2000" smtClean="0"/>
              <a:t>說明：由會議發起人事先預約，使用者告知時間、主旨、內容、會議室編號及密碼，開會時，與會者撥入會議室。</a:t>
            </a:r>
            <a:endParaRPr lang="en-US" altLang="zh-TW" sz="2000" smtClean="0"/>
          </a:p>
          <a:p>
            <a:pPr>
              <a:buFontTx/>
              <a:buNone/>
            </a:pPr>
            <a:r>
              <a:rPr lang="en-US" altLang="zh-TW" sz="2600" b="1" smtClean="0"/>
              <a:t>Model 2</a:t>
            </a:r>
            <a:r>
              <a:rPr lang="zh-TW" altLang="en-US" sz="2600" b="1" smtClean="0"/>
              <a:t>－即時會議</a:t>
            </a:r>
            <a:endParaRPr lang="en-US" altLang="zh-TW" sz="2600" b="1" smtClean="0"/>
          </a:p>
          <a:p>
            <a:pPr lvl="1">
              <a:buFont typeface="Wingdings" pitchFamily="2" charset="2"/>
              <a:buChar char=")"/>
            </a:pPr>
            <a:r>
              <a:rPr lang="zh-TW" altLang="en-US" sz="2000" smtClean="0"/>
              <a:t>說明：由會議發起人即時以網頁或手機預約，使用者告知時間、主旨、內容、會議室編號及密碼，開會時，與會者撥入會議室。</a:t>
            </a:r>
            <a:endParaRPr lang="en-US" altLang="zh-TW" sz="2000" smtClean="0"/>
          </a:p>
          <a:p>
            <a:pPr>
              <a:buFontTx/>
              <a:buNone/>
            </a:pPr>
            <a:r>
              <a:rPr lang="en-US" altLang="zh-TW" sz="2600" b="1" smtClean="0"/>
              <a:t>Model 3</a:t>
            </a:r>
            <a:r>
              <a:rPr lang="zh-TW" altLang="en-US" sz="2600" b="1" smtClean="0"/>
              <a:t>－自動撥出會議</a:t>
            </a:r>
            <a:endParaRPr lang="en-US" altLang="zh-TW" sz="2600" b="1" smtClean="0"/>
          </a:p>
          <a:p>
            <a:pPr lvl="1">
              <a:buFont typeface="Wingdings" pitchFamily="2" charset="2"/>
              <a:buChar char=")"/>
            </a:pPr>
            <a:r>
              <a:rPr lang="zh-TW" altLang="en-US" sz="2000" smtClean="0"/>
              <a:t>說明：由會議發起人事先預約可設定各會議參與成員的電話，由系統自動撥出，加入會議室。</a:t>
            </a:r>
            <a:endParaRPr lang="en-US" altLang="zh-TW" sz="2000" smtClean="0"/>
          </a:p>
          <a:p>
            <a:pPr lvl="1">
              <a:buFontTx/>
              <a:buNone/>
            </a:pPr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071563"/>
            <a:ext cx="8382000" cy="51831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 sz="2800" smtClean="0"/>
              <a:t>標準功能如下：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)"/>
            </a:pPr>
            <a:r>
              <a:rPr lang="zh-TW" altLang="en-US" sz="2400" smtClean="0"/>
              <a:t>會議預約功能（含資源控管，避免超出資源使用上限）</a:t>
            </a:r>
            <a:endParaRPr lang="en-US" altLang="zh-TW" sz="2400" smtClean="0"/>
          </a:p>
          <a:p>
            <a:pPr lvl="2">
              <a:lnSpc>
                <a:spcPct val="90000"/>
              </a:lnSpc>
            </a:pPr>
            <a:r>
              <a:rPr lang="zh-TW" altLang="en-US" sz="2200" smtClean="0"/>
              <a:t>網頁</a:t>
            </a:r>
            <a:endParaRPr lang="en-US" altLang="zh-TW" sz="2200" smtClean="0"/>
          </a:p>
          <a:p>
            <a:pPr lvl="1">
              <a:lnSpc>
                <a:spcPct val="90000"/>
              </a:lnSpc>
              <a:buFont typeface="Wingdings" pitchFamily="2" charset="2"/>
              <a:buChar char=")"/>
            </a:pPr>
            <a:r>
              <a:rPr lang="zh-TW" altLang="en-US" sz="2400" smtClean="0"/>
              <a:t>會議進行功能</a:t>
            </a:r>
          </a:p>
          <a:p>
            <a:pPr lvl="2">
              <a:lnSpc>
                <a:spcPct val="90000"/>
              </a:lnSpc>
            </a:pPr>
            <a:r>
              <a:rPr lang="zh-TW" altLang="en-US" sz="2200" smtClean="0">
                <a:solidFill>
                  <a:srgbClr val="0033CC"/>
                </a:solidFill>
              </a:rPr>
              <a:t>會議身分驗證功能</a:t>
            </a:r>
            <a:r>
              <a:rPr lang="zh-TW" altLang="en-US" sz="2200" smtClean="0"/>
              <a:t>，避免未經授權即加入會議室，會議室密碼驗證</a:t>
            </a:r>
          </a:p>
          <a:p>
            <a:pPr lvl="2">
              <a:lnSpc>
                <a:spcPct val="90000"/>
              </a:lnSpc>
            </a:pPr>
            <a:r>
              <a:rPr lang="zh-TW" altLang="en-US" sz="2200" smtClean="0">
                <a:solidFill>
                  <a:srgbClr val="0033CC"/>
                </a:solidFill>
              </a:rPr>
              <a:t>會議外撥功能</a:t>
            </a:r>
            <a:r>
              <a:rPr lang="zh-TW" altLang="en-US" sz="2200" smtClean="0"/>
              <a:t>，可由會議主席外撥至受邀者</a:t>
            </a:r>
            <a:endParaRPr lang="en-US" altLang="zh-TW" sz="2200" smtClean="0"/>
          </a:p>
          <a:p>
            <a:pPr lvl="2">
              <a:lnSpc>
                <a:spcPct val="90000"/>
              </a:lnSpc>
            </a:pPr>
            <a:r>
              <a:rPr lang="zh-TW" altLang="en-US" sz="2200" smtClean="0">
                <a:solidFill>
                  <a:srgbClr val="0033CC"/>
                </a:solidFill>
              </a:rPr>
              <a:t>品質優化功能</a:t>
            </a:r>
            <a:r>
              <a:rPr lang="zh-TW" altLang="en-US" sz="2200" smtClean="0"/>
              <a:t>，提供前述各項音質優化之處理</a:t>
            </a:r>
            <a:endParaRPr lang="en-US" altLang="zh-TW" sz="2200" smtClean="0"/>
          </a:p>
          <a:p>
            <a:pPr lvl="2">
              <a:lnSpc>
                <a:spcPct val="90000"/>
              </a:lnSpc>
            </a:pPr>
            <a:r>
              <a:rPr lang="zh-TW" altLang="en-US" sz="2200" smtClean="0">
                <a:solidFill>
                  <a:srgbClr val="0033CC"/>
                </a:solidFill>
              </a:rPr>
              <a:t>群呼功能，</a:t>
            </a:r>
            <a:r>
              <a:rPr lang="zh-TW" altLang="en-US" sz="2200" smtClean="0"/>
              <a:t>可事先設定群組號碼，會議中於</a:t>
            </a:r>
            <a:r>
              <a:rPr lang="en-US" altLang="zh-TW" sz="2200" smtClean="0"/>
              <a:t>WEB</a:t>
            </a:r>
            <a:r>
              <a:rPr lang="zh-TW" altLang="en-US" sz="2200" smtClean="0"/>
              <a:t>控制群組自動撥出</a:t>
            </a:r>
            <a:endParaRPr lang="en-US" altLang="zh-TW" sz="2200" smtClean="0"/>
          </a:p>
          <a:p>
            <a:pPr lvl="2">
              <a:lnSpc>
                <a:spcPct val="90000"/>
              </a:lnSpc>
            </a:pPr>
            <a:r>
              <a:rPr lang="zh-TW" altLang="en-US" sz="2200" smtClean="0">
                <a:solidFill>
                  <a:srgbClr val="0033CC"/>
                </a:solidFill>
              </a:rPr>
              <a:t>全程錄音功能，</a:t>
            </a:r>
            <a:r>
              <a:rPr lang="zh-TW" altLang="en-US" sz="2200" smtClean="0"/>
              <a:t>可於預約時要求會議全程錄音，提供於會議結束後由預約者或會議主席調閱錄音</a:t>
            </a:r>
            <a:endParaRPr lang="en-US" altLang="zh-TW" sz="2200" smtClean="0"/>
          </a:p>
          <a:p>
            <a:pPr lvl="2">
              <a:lnSpc>
                <a:spcPct val="90000"/>
              </a:lnSpc>
            </a:pPr>
            <a:r>
              <a:rPr lang="zh-TW" altLang="en-US" sz="2200" smtClean="0">
                <a:solidFill>
                  <a:srgbClr val="0033CC"/>
                </a:solidFill>
              </a:rPr>
              <a:t>會議狀況顯示</a:t>
            </a:r>
            <a:r>
              <a:rPr lang="zh-TW" altLang="en-US" sz="2200" smtClean="0"/>
              <a:t>，可顯示所有與會者的來電資料。</a:t>
            </a:r>
            <a:endParaRPr lang="en-US" altLang="zh-TW" sz="2200" smtClean="0"/>
          </a:p>
          <a:p>
            <a:pPr lvl="2">
              <a:lnSpc>
                <a:spcPct val="90000"/>
              </a:lnSpc>
            </a:pPr>
            <a:endParaRPr lang="zh-TW" altLang="en-US" sz="1800" smtClean="0"/>
          </a:p>
        </p:txBody>
      </p:sp>
      <p:sp>
        <p:nvSpPr>
          <p:cNvPr id="61443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電話語音會議系統主要功能介紹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192l">
  <a:themeElements>
    <a:clrScheme name="cdb2004192l 3">
      <a:dk1>
        <a:srgbClr val="000000"/>
      </a:dk1>
      <a:lt1>
        <a:srgbClr val="FFFFFF"/>
      </a:lt1>
      <a:dk2>
        <a:srgbClr val="1D1F6F"/>
      </a:dk2>
      <a:lt2>
        <a:srgbClr val="C0C0C0"/>
      </a:lt2>
      <a:accent1>
        <a:srgbClr val="4987E3"/>
      </a:accent1>
      <a:accent2>
        <a:srgbClr val="D9520F"/>
      </a:accent2>
      <a:accent3>
        <a:srgbClr val="FFFFFF"/>
      </a:accent3>
      <a:accent4>
        <a:srgbClr val="000000"/>
      </a:accent4>
      <a:accent5>
        <a:srgbClr val="B1C3EF"/>
      </a:accent5>
      <a:accent6>
        <a:srgbClr val="C4490C"/>
      </a:accent6>
      <a:hlink>
        <a:srgbClr val="36A1B6"/>
      </a:hlink>
      <a:folHlink>
        <a:srgbClr val="9CC769"/>
      </a:folHlink>
    </a:clrScheme>
    <a:fontScheme name="cdb2004192l">
      <a:majorFont>
        <a:latin typeface="Arial"/>
        <a:ea typeface="微軟正黑體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db2004192l 1">
        <a:dk1>
          <a:srgbClr val="000000"/>
        </a:dk1>
        <a:lt1>
          <a:srgbClr val="FFFFFF"/>
        </a:lt1>
        <a:dk2>
          <a:srgbClr val="135377"/>
        </a:dk2>
        <a:lt2>
          <a:srgbClr val="969696"/>
        </a:lt2>
        <a:accent1>
          <a:srgbClr val="2AA08A"/>
        </a:accent1>
        <a:accent2>
          <a:srgbClr val="9C88E6"/>
        </a:accent2>
        <a:accent3>
          <a:srgbClr val="FFFFFF"/>
        </a:accent3>
        <a:accent4>
          <a:srgbClr val="000000"/>
        </a:accent4>
        <a:accent5>
          <a:srgbClr val="ACCDC4"/>
        </a:accent5>
        <a:accent6>
          <a:srgbClr val="8D7BD0"/>
        </a:accent6>
        <a:hlink>
          <a:srgbClr val="7D96D3"/>
        </a:hlink>
        <a:folHlink>
          <a:srgbClr val="DEDB7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92l 2">
        <a:dk1>
          <a:srgbClr val="000000"/>
        </a:dk1>
        <a:lt1>
          <a:srgbClr val="FFFFFF"/>
        </a:lt1>
        <a:dk2>
          <a:srgbClr val="351155"/>
        </a:dk2>
        <a:lt2>
          <a:srgbClr val="969696"/>
        </a:lt2>
        <a:accent1>
          <a:srgbClr val="117AC1"/>
        </a:accent1>
        <a:accent2>
          <a:srgbClr val="38B890"/>
        </a:accent2>
        <a:accent3>
          <a:srgbClr val="FFFFFF"/>
        </a:accent3>
        <a:accent4>
          <a:srgbClr val="000000"/>
        </a:accent4>
        <a:accent5>
          <a:srgbClr val="AABEDD"/>
        </a:accent5>
        <a:accent6>
          <a:srgbClr val="32A682"/>
        </a:accent6>
        <a:hlink>
          <a:srgbClr val="D17FB6"/>
        </a:hlink>
        <a:folHlink>
          <a:srgbClr val="E3981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92l 3">
        <a:dk1>
          <a:srgbClr val="000000"/>
        </a:dk1>
        <a:lt1>
          <a:srgbClr val="FFFFFF"/>
        </a:lt1>
        <a:dk2>
          <a:srgbClr val="1D1F6F"/>
        </a:dk2>
        <a:lt2>
          <a:srgbClr val="C0C0C0"/>
        </a:lt2>
        <a:accent1>
          <a:srgbClr val="4987E3"/>
        </a:accent1>
        <a:accent2>
          <a:srgbClr val="D9520F"/>
        </a:accent2>
        <a:accent3>
          <a:srgbClr val="FFFFFF"/>
        </a:accent3>
        <a:accent4>
          <a:srgbClr val="000000"/>
        </a:accent4>
        <a:accent5>
          <a:srgbClr val="B1C3EF"/>
        </a:accent5>
        <a:accent6>
          <a:srgbClr val="C4490C"/>
        </a:accent6>
        <a:hlink>
          <a:srgbClr val="36A1B6"/>
        </a:hlink>
        <a:folHlink>
          <a:srgbClr val="9CC76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cdb2004192l</Template>
  <TotalTime>58234</TotalTime>
  <Words>294</Words>
  <Application>Microsoft Office PowerPoint</Application>
  <PresentationFormat>如螢幕大小 (4:3)</PresentationFormat>
  <Paragraphs>50</Paragraphs>
  <Slides>3</Slides>
  <Notes>2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5" baseType="lpstr">
      <vt:lpstr>cdb2004192l</vt:lpstr>
      <vt:lpstr>PhotoImpact</vt:lpstr>
      <vt:lpstr>Audio Conference 會議系統</vt:lpstr>
      <vt:lpstr>電話語音會議型態</vt:lpstr>
      <vt:lpstr>電話語音會議系統主要功能介紹</vt:lpstr>
    </vt:vector>
  </TitlesOfParts>
  <Company>VODTEL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MOSA IP-PBX 企業網路通訊一碼通方案</dc:title>
  <dc:creator>Ryan Lo</dc:creator>
  <cp:lastModifiedBy>Chris</cp:lastModifiedBy>
  <cp:revision>372</cp:revision>
  <dcterms:created xsi:type="dcterms:W3CDTF">2012-03-20T01:51:44Z</dcterms:created>
  <dcterms:modified xsi:type="dcterms:W3CDTF">2015-11-09T09:22:21Z</dcterms:modified>
</cp:coreProperties>
</file>